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handoutMasterIdLst>
    <p:handoutMasterId r:id="rId121"/>
  </p:handoutMasterIdLst>
  <p:sldIdLst>
    <p:sldId id="256" r:id="rId2"/>
    <p:sldId id="343" r:id="rId3"/>
    <p:sldId id="344" r:id="rId4"/>
    <p:sldId id="345" r:id="rId5"/>
    <p:sldId id="346" r:id="rId6"/>
    <p:sldId id="347" r:id="rId7"/>
    <p:sldId id="348" r:id="rId8"/>
    <p:sldId id="349" r:id="rId9"/>
    <p:sldId id="350" r:id="rId10"/>
    <p:sldId id="351" r:id="rId11"/>
    <p:sldId id="352"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53" r:id="rId28"/>
    <p:sldId id="309" r:id="rId29"/>
    <p:sldId id="369" r:id="rId30"/>
    <p:sldId id="296" r:id="rId31"/>
    <p:sldId id="289" r:id="rId32"/>
    <p:sldId id="297" r:id="rId33"/>
    <p:sldId id="298" r:id="rId34"/>
    <p:sldId id="292" r:id="rId35"/>
    <p:sldId id="293" r:id="rId36"/>
    <p:sldId id="294" r:id="rId37"/>
    <p:sldId id="327" r:id="rId38"/>
    <p:sldId id="328" r:id="rId39"/>
    <p:sldId id="329" r:id="rId40"/>
    <p:sldId id="330" r:id="rId41"/>
    <p:sldId id="295" r:id="rId42"/>
    <p:sldId id="283" r:id="rId43"/>
    <p:sldId id="317" r:id="rId44"/>
    <p:sldId id="257" r:id="rId45"/>
    <p:sldId id="304" r:id="rId46"/>
    <p:sldId id="258" r:id="rId47"/>
    <p:sldId id="259" r:id="rId48"/>
    <p:sldId id="260" r:id="rId49"/>
    <p:sldId id="261" r:id="rId50"/>
    <p:sldId id="262" r:id="rId51"/>
    <p:sldId id="263" r:id="rId52"/>
    <p:sldId id="264" r:id="rId53"/>
    <p:sldId id="265" r:id="rId54"/>
    <p:sldId id="318" r:id="rId55"/>
    <p:sldId id="333" r:id="rId56"/>
    <p:sldId id="374" r:id="rId57"/>
    <p:sldId id="334" r:id="rId58"/>
    <p:sldId id="335" r:id="rId59"/>
    <p:sldId id="336" r:id="rId60"/>
    <p:sldId id="305" r:id="rId61"/>
    <p:sldId id="306" r:id="rId62"/>
    <p:sldId id="326" r:id="rId63"/>
    <p:sldId id="266" r:id="rId64"/>
    <p:sldId id="267" r:id="rId65"/>
    <p:sldId id="339" r:id="rId66"/>
    <p:sldId id="268" r:id="rId67"/>
    <p:sldId id="269" r:id="rId68"/>
    <p:sldId id="319" r:id="rId69"/>
    <p:sldId id="307" r:id="rId70"/>
    <p:sldId id="270" r:id="rId71"/>
    <p:sldId id="271" r:id="rId72"/>
    <p:sldId id="337" r:id="rId73"/>
    <p:sldId id="320" r:id="rId74"/>
    <p:sldId id="331" r:id="rId75"/>
    <p:sldId id="272" r:id="rId76"/>
    <p:sldId id="276" r:id="rId77"/>
    <p:sldId id="274" r:id="rId78"/>
    <p:sldId id="275" r:id="rId79"/>
    <p:sldId id="273" r:id="rId80"/>
    <p:sldId id="277" r:id="rId81"/>
    <p:sldId id="342" r:id="rId82"/>
    <p:sldId id="302" r:id="rId83"/>
    <p:sldId id="332" r:id="rId84"/>
    <p:sldId id="325" r:id="rId85"/>
    <p:sldId id="278" r:id="rId86"/>
    <p:sldId id="341" r:id="rId87"/>
    <p:sldId id="340" r:id="rId88"/>
    <p:sldId id="279" r:id="rId89"/>
    <p:sldId id="280" r:id="rId90"/>
    <p:sldId id="281" r:id="rId91"/>
    <p:sldId id="282" r:id="rId92"/>
    <p:sldId id="299" r:id="rId93"/>
    <p:sldId id="321" r:id="rId94"/>
    <p:sldId id="284" r:id="rId95"/>
    <p:sldId id="285" r:id="rId96"/>
    <p:sldId id="323" r:id="rId97"/>
    <p:sldId id="286" r:id="rId98"/>
    <p:sldId id="287" r:id="rId99"/>
    <p:sldId id="324" r:id="rId100"/>
    <p:sldId id="290" r:id="rId101"/>
    <p:sldId id="338" r:id="rId102"/>
    <p:sldId id="301" r:id="rId103"/>
    <p:sldId id="300" r:id="rId104"/>
    <p:sldId id="316" r:id="rId105"/>
    <p:sldId id="315" r:id="rId106"/>
    <p:sldId id="322" r:id="rId107"/>
    <p:sldId id="291" r:id="rId108"/>
    <p:sldId id="303" r:id="rId109"/>
    <p:sldId id="370" r:id="rId110"/>
    <p:sldId id="371" r:id="rId111"/>
    <p:sldId id="372" r:id="rId112"/>
    <p:sldId id="373" r:id="rId113"/>
    <p:sldId id="288" r:id="rId114"/>
    <p:sldId id="310" r:id="rId115"/>
    <p:sldId id="311" r:id="rId116"/>
    <p:sldId id="313" r:id="rId117"/>
    <p:sldId id="314" r:id="rId118"/>
    <p:sldId id="308"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p:scale>
          <a:sx n="107" d="100"/>
          <a:sy n="107"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08"/>
    </p:cViewPr>
  </p:sorterViewPr>
  <p:notesViewPr>
    <p:cSldViewPr>
      <p:cViewPr varScale="1">
        <p:scale>
          <a:sx n="53" d="100"/>
          <a:sy n="53" d="100"/>
        </p:scale>
        <p:origin x="-179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4F6C7-5951-4ADB-83A0-0536D37BBF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BE11FF-796A-4FED-B89F-136F5C073CCA}">
      <dgm:prSet phldrT="[Text]"/>
      <dgm:spPr/>
      <dgm:t>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 Opioid Agonists </a:t>
          </a:r>
          <a:endParaRPr lang="en-US" dirty="0">
            <a:solidFill>
              <a:schemeClr val="tx1"/>
            </a:solidFill>
          </a:endParaRPr>
        </a:p>
      </dgm:t>
    </dgm:pt>
    <dgm:pt modelId="{F5BB7D15-CCF1-4596-BCD5-992D59A8C475}" type="parTrans" cxnId="{758ABE45-926A-467F-8309-FCBF097E404E}">
      <dgm:prSet/>
      <dgm:spPr/>
      <dgm:t>
        <a:bodyPr/>
        <a:lstStyle/>
        <a:p>
          <a:endParaRPr lang="en-US">
            <a:solidFill>
              <a:srgbClr val="00B0F0"/>
            </a:solidFill>
          </a:endParaRPr>
        </a:p>
      </dgm:t>
    </dgm:pt>
    <dgm:pt modelId="{0D1C6DCF-5443-4423-8F8E-E0557A445D0C}" type="sibTrans" cxnId="{758ABE45-926A-467F-8309-FCBF097E404E}">
      <dgm:prSet/>
      <dgm:spPr/>
      <dgm:t>
        <a:bodyPr/>
        <a:lstStyle/>
        <a:p>
          <a:endParaRPr lang="en-US">
            <a:solidFill>
              <a:srgbClr val="00B0F0"/>
            </a:solidFill>
          </a:endParaRPr>
        </a:p>
      </dgm:t>
    </dgm:pt>
    <dgm:pt modelId="{98660534-D7CC-4DFC-9679-6B2C36D8727C}">
      <dgm:prSet phldrT="[Text]">
        <dgm:style>
          <a:lnRef idx="2">
            <a:schemeClr val="accent1"/>
          </a:lnRef>
          <a:fillRef idx="1">
            <a:schemeClr val="lt1"/>
          </a:fillRef>
          <a:effectRef idx="0">
            <a:schemeClr val="accent1"/>
          </a:effectRef>
          <a:fontRef idx="minor">
            <a:schemeClr val="dk1"/>
          </a:fontRef>
        </dgm:style>
      </dgm:prSet>
      <dgm:spPr/>
      <dgm:t>
        <a:bodyPr/>
        <a:lstStyle/>
        <a:p>
          <a:endPar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Phenanthrenes</a:t>
          </a:r>
          <a:endParaRPr lang="en-US" dirty="0">
            <a:solidFill>
              <a:srgbClr val="00B0F0"/>
            </a:solidFill>
          </a:endParaRPr>
        </a:p>
      </dgm:t>
    </dgm:pt>
    <dgm:pt modelId="{927D6398-A948-41FE-98AE-AEBE001AFEDC}" type="parTrans" cxnId="{400A9561-246A-4AD6-B91B-48B9EB137FE3}">
      <dgm:prSet/>
      <dgm:spPr/>
      <dgm:t>
        <a:bodyPr/>
        <a:lstStyle/>
        <a:p>
          <a:endParaRPr lang="en-US">
            <a:solidFill>
              <a:srgbClr val="00B0F0"/>
            </a:solidFill>
          </a:endParaRPr>
        </a:p>
      </dgm:t>
    </dgm:pt>
    <dgm:pt modelId="{C5C7ACBC-0E73-4905-9C8C-FEE3A58C55FA}" type="sibTrans" cxnId="{400A9561-246A-4AD6-B91B-48B9EB137FE3}">
      <dgm:prSet/>
      <dgm:spPr/>
      <dgm:t>
        <a:bodyPr/>
        <a:lstStyle/>
        <a:p>
          <a:endParaRPr lang="en-US">
            <a:solidFill>
              <a:srgbClr val="00B0F0"/>
            </a:solidFill>
          </a:endParaRPr>
        </a:p>
      </dgm:t>
    </dgm:pt>
    <dgm:pt modelId="{269D536C-9F95-4216-9034-65F3214270B8}">
      <dgm:prSet phldrT="[Text]"/>
      <dgm:spPr/>
      <dgm:t>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Morphine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Hydrocodone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Hydromorphone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Oxycodone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Oxymorphone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Codeine</a:t>
          </a:r>
        </a:p>
      </dgm:t>
    </dgm:pt>
    <dgm:pt modelId="{68022A17-5B8A-4AE1-A6DE-EBFABF4C10ED}" type="parTrans" cxnId="{E5CE9450-613E-4E25-A8A7-F571368E6433}">
      <dgm:prSet/>
      <dgm:spPr/>
      <dgm:t>
        <a:bodyPr/>
        <a:lstStyle/>
        <a:p>
          <a:endParaRPr lang="en-US">
            <a:solidFill>
              <a:srgbClr val="00B0F0"/>
            </a:solidFill>
          </a:endParaRPr>
        </a:p>
      </dgm:t>
    </dgm:pt>
    <dgm:pt modelId="{AD6B5DE0-5CD8-440A-AFD5-9CFBDD092474}" type="sibTrans" cxnId="{E5CE9450-613E-4E25-A8A7-F571368E6433}">
      <dgm:prSet/>
      <dgm:spPr/>
      <dgm:t>
        <a:bodyPr/>
        <a:lstStyle/>
        <a:p>
          <a:endParaRPr lang="en-US">
            <a:solidFill>
              <a:srgbClr val="00B0F0"/>
            </a:solidFill>
          </a:endParaRPr>
        </a:p>
      </dgm:t>
    </dgm:pt>
    <dgm:pt modelId="{40A308F9-C5C2-4144-96C8-D6B2E631698A}">
      <dgm:prSet phldrT="[Text]"/>
      <dgm:spPr/>
      <dgm:t>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Diphenylheptanes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74F489C-0C75-4DEA-8F95-7A471C5F45DC}" type="parTrans" cxnId="{118F2C83-9E92-4E8E-8BB0-FC2359F67F25}">
      <dgm:prSet/>
      <dgm:spPr/>
      <dgm:t>
        <a:bodyPr/>
        <a:lstStyle/>
        <a:p>
          <a:endParaRPr lang="en-US">
            <a:solidFill>
              <a:srgbClr val="00B0F0"/>
            </a:solidFill>
          </a:endParaRPr>
        </a:p>
      </dgm:t>
    </dgm:pt>
    <dgm:pt modelId="{E46854F0-0A67-44DE-8259-7C94CE428761}" type="sibTrans" cxnId="{118F2C83-9E92-4E8E-8BB0-FC2359F67F25}">
      <dgm:prSet/>
      <dgm:spPr/>
      <dgm:t>
        <a:bodyPr/>
        <a:lstStyle/>
        <a:p>
          <a:endParaRPr lang="en-US">
            <a:solidFill>
              <a:srgbClr val="00B0F0"/>
            </a:solidFill>
          </a:endParaRPr>
        </a:p>
      </dgm:t>
    </dgm:pt>
    <dgm:pt modelId="{F61E3495-68A8-444D-8DD6-CF0B26F6BEFB}">
      <dgm:prSet phldrT="[Text]"/>
      <dgm:spPr/>
      <dgm:t>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Methadone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Propoxyphene* </a:t>
          </a:r>
          <a:endParaRPr lang="en-US" dirty="0">
            <a:solidFill>
              <a:srgbClr val="00B0F0"/>
            </a:solidFill>
          </a:endParaRPr>
        </a:p>
      </dgm:t>
    </dgm:pt>
    <dgm:pt modelId="{4ECCD6C5-21E5-4B0E-9251-E4C81C4068E8}" type="parTrans" cxnId="{09CFAA6B-5106-4A03-A8C5-DA8471EEC270}">
      <dgm:prSet/>
      <dgm:spPr/>
      <dgm:t>
        <a:bodyPr/>
        <a:lstStyle/>
        <a:p>
          <a:endParaRPr lang="en-US">
            <a:solidFill>
              <a:srgbClr val="00B0F0"/>
            </a:solidFill>
          </a:endParaRPr>
        </a:p>
      </dgm:t>
    </dgm:pt>
    <dgm:pt modelId="{AFC9B313-48E7-4CD0-ACAA-4F358518BFF0}" type="sibTrans" cxnId="{09CFAA6B-5106-4A03-A8C5-DA8471EEC270}">
      <dgm:prSet/>
      <dgm:spPr/>
      <dgm:t>
        <a:bodyPr/>
        <a:lstStyle/>
        <a:p>
          <a:endParaRPr lang="en-US">
            <a:solidFill>
              <a:srgbClr val="00B0F0"/>
            </a:solidFill>
          </a:endParaRPr>
        </a:p>
      </dgm:t>
    </dgm:pt>
    <dgm:pt modelId="{C234578F-0DEA-486E-A484-48C6E6F16A8A}">
      <dgm:prSet>
        <dgm:style>
          <a:lnRef idx="2">
            <a:schemeClr val="accent1"/>
          </a:lnRef>
          <a:fillRef idx="1">
            <a:schemeClr val="lt1"/>
          </a:fillRef>
          <a:effectRef idx="0">
            <a:schemeClr val="accent1"/>
          </a:effectRef>
          <a:fontRef idx="minor">
            <a:schemeClr val="dk1"/>
          </a:fontRef>
        </dgm:style>
      </dgm:prSet>
      <dgm:spPr/>
      <dgm:t>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Phenylpiperidines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D26E282-3C47-4F95-B428-EFE5349A8612}" type="parTrans" cxnId="{5AF3294A-89E0-4C5D-99C4-0423F1DE9B1E}">
      <dgm:prSet/>
      <dgm:spPr/>
      <dgm:t>
        <a:bodyPr/>
        <a:lstStyle/>
        <a:p>
          <a:endParaRPr lang="en-US">
            <a:solidFill>
              <a:srgbClr val="00B0F0"/>
            </a:solidFill>
          </a:endParaRPr>
        </a:p>
      </dgm:t>
    </dgm:pt>
    <dgm:pt modelId="{783BF762-AB3D-4D61-A1E7-C6FF60285A14}" type="sibTrans" cxnId="{5AF3294A-89E0-4C5D-99C4-0423F1DE9B1E}">
      <dgm:prSet/>
      <dgm:spPr/>
      <dgm:t>
        <a:bodyPr/>
        <a:lstStyle/>
        <a:p>
          <a:endParaRPr lang="en-US">
            <a:solidFill>
              <a:srgbClr val="00B0F0"/>
            </a:solidFill>
          </a:endParaRPr>
        </a:p>
      </dgm:t>
    </dgm:pt>
    <dgm:pt modelId="{7927D5AD-2AB8-4F04-9F98-AC92D28C524B}">
      <dgm:prSet/>
      <dgm:spPr/>
      <dgm:t>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Meperidine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Fentanyl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Sufentanyl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Alfentanyl </a:t>
          </a:r>
        </a:p>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Remifentanyl </a:t>
          </a:r>
          <a:endParaRPr lang="en-US" dirty="0">
            <a:solidFill>
              <a:srgbClr val="00B0F0"/>
            </a:solidFill>
          </a:endParaRPr>
        </a:p>
      </dgm:t>
    </dgm:pt>
    <dgm:pt modelId="{799A15B3-942B-4795-8431-266B30562392}" type="parTrans" cxnId="{A373CB69-4870-4FC6-A8EF-A64237C175D0}">
      <dgm:prSet/>
      <dgm:spPr/>
      <dgm:t>
        <a:bodyPr/>
        <a:lstStyle/>
        <a:p>
          <a:endParaRPr lang="en-US">
            <a:solidFill>
              <a:srgbClr val="00B0F0"/>
            </a:solidFill>
          </a:endParaRPr>
        </a:p>
      </dgm:t>
    </dgm:pt>
    <dgm:pt modelId="{1CFBC390-8CA7-478A-A5DC-4EB46B29EDF6}" type="sibTrans" cxnId="{A373CB69-4870-4FC6-A8EF-A64237C175D0}">
      <dgm:prSet/>
      <dgm:spPr/>
      <dgm:t>
        <a:bodyPr/>
        <a:lstStyle/>
        <a:p>
          <a:endParaRPr lang="en-US">
            <a:solidFill>
              <a:srgbClr val="00B0F0"/>
            </a:solidFill>
          </a:endParaRPr>
        </a:p>
      </dgm:t>
    </dgm:pt>
    <dgm:pt modelId="{2CF7DEBF-113D-466C-A84A-BB1FCAAF36C3}" type="pres">
      <dgm:prSet presAssocID="{CFF4F6C7-5951-4ADB-83A0-0536D37BBF2E}" presName="hierChild1" presStyleCnt="0">
        <dgm:presLayoutVars>
          <dgm:chPref val="1"/>
          <dgm:dir/>
          <dgm:animOne val="branch"/>
          <dgm:animLvl val="lvl"/>
          <dgm:resizeHandles/>
        </dgm:presLayoutVars>
      </dgm:prSet>
      <dgm:spPr/>
      <dgm:t>
        <a:bodyPr/>
        <a:lstStyle/>
        <a:p>
          <a:endParaRPr lang="en-US"/>
        </a:p>
      </dgm:t>
    </dgm:pt>
    <dgm:pt modelId="{930A58DF-4407-42F1-8FDE-2C6C01EB7534}" type="pres">
      <dgm:prSet presAssocID="{68BE11FF-796A-4FED-B89F-136F5C073CCA}" presName="hierRoot1" presStyleCnt="0"/>
      <dgm:spPr/>
    </dgm:pt>
    <dgm:pt modelId="{D5891902-5167-4C19-9A5E-137E7C55A16A}" type="pres">
      <dgm:prSet presAssocID="{68BE11FF-796A-4FED-B89F-136F5C073CCA}" presName="composite" presStyleCnt="0"/>
      <dgm:spPr/>
    </dgm:pt>
    <dgm:pt modelId="{1CF2C75D-A2D1-486D-9749-5630206590E3}" type="pres">
      <dgm:prSet presAssocID="{68BE11FF-796A-4FED-B89F-136F5C073CCA}" presName="background" presStyleLbl="node0" presStyleIdx="0" presStyleCnt="1"/>
      <dgm:spPr/>
    </dgm:pt>
    <dgm:pt modelId="{827529B4-AA66-41CA-924F-E385DFD07743}" type="pres">
      <dgm:prSet presAssocID="{68BE11FF-796A-4FED-B89F-136F5C073CCA}" presName="text" presStyleLbl="fgAcc0" presStyleIdx="0" presStyleCnt="1" custLinFactNeighborX="4991" custLinFactNeighborY="-22149">
        <dgm:presLayoutVars>
          <dgm:chPref val="3"/>
        </dgm:presLayoutVars>
      </dgm:prSet>
      <dgm:spPr/>
      <dgm:t>
        <a:bodyPr/>
        <a:lstStyle/>
        <a:p>
          <a:endParaRPr lang="en-US"/>
        </a:p>
      </dgm:t>
    </dgm:pt>
    <dgm:pt modelId="{42574B42-1CE9-4F51-A715-1B601C2AED13}" type="pres">
      <dgm:prSet presAssocID="{68BE11FF-796A-4FED-B89F-136F5C073CCA}" presName="hierChild2" presStyleCnt="0"/>
      <dgm:spPr/>
    </dgm:pt>
    <dgm:pt modelId="{DB44DCC9-D3F2-431B-B42E-C95F5AB333D4}" type="pres">
      <dgm:prSet presAssocID="{927D6398-A948-41FE-98AE-AEBE001AFEDC}" presName="Name10" presStyleLbl="parChTrans1D2" presStyleIdx="0" presStyleCnt="3"/>
      <dgm:spPr/>
      <dgm:t>
        <a:bodyPr/>
        <a:lstStyle/>
        <a:p>
          <a:endParaRPr lang="en-US"/>
        </a:p>
      </dgm:t>
    </dgm:pt>
    <dgm:pt modelId="{356C7BC5-B41E-430A-9DAF-6C2B00E357C3}" type="pres">
      <dgm:prSet presAssocID="{98660534-D7CC-4DFC-9679-6B2C36D8727C}" presName="hierRoot2" presStyleCnt="0"/>
      <dgm:spPr/>
    </dgm:pt>
    <dgm:pt modelId="{5B20DED7-D2E4-4AAB-AF05-0126E68ED4B7}" type="pres">
      <dgm:prSet presAssocID="{98660534-D7CC-4DFC-9679-6B2C36D8727C}" presName="composite2" presStyleCnt="0"/>
      <dgm:spPr/>
    </dgm:pt>
    <dgm:pt modelId="{AAD10899-3B67-4AB1-AD39-1C4EF7518DC6}" type="pres">
      <dgm:prSet presAssocID="{98660534-D7CC-4DFC-9679-6B2C36D8727C}" presName="background2" presStyleLbl="node2" presStyleIdx="0" presStyleCnt="3"/>
      <dgm:spPr/>
    </dgm:pt>
    <dgm:pt modelId="{7085494E-FB17-43C8-9D1F-E251D140E93A}" type="pres">
      <dgm:prSet presAssocID="{98660534-D7CC-4DFC-9679-6B2C36D8727C}" presName="text2" presStyleLbl="fgAcc2" presStyleIdx="0" presStyleCnt="3">
        <dgm:presLayoutVars>
          <dgm:chPref val="3"/>
        </dgm:presLayoutVars>
      </dgm:prSet>
      <dgm:spPr/>
      <dgm:t>
        <a:bodyPr/>
        <a:lstStyle/>
        <a:p>
          <a:endParaRPr lang="en-US"/>
        </a:p>
      </dgm:t>
    </dgm:pt>
    <dgm:pt modelId="{98BB6517-B02B-4BA9-B819-0CA0E4F4611B}" type="pres">
      <dgm:prSet presAssocID="{98660534-D7CC-4DFC-9679-6B2C36D8727C}" presName="hierChild3" presStyleCnt="0"/>
      <dgm:spPr/>
    </dgm:pt>
    <dgm:pt modelId="{496AF1E4-B281-44CA-A7B8-D9B8B3B758F8}" type="pres">
      <dgm:prSet presAssocID="{68022A17-5B8A-4AE1-A6DE-EBFABF4C10ED}" presName="Name17" presStyleLbl="parChTrans1D3" presStyleIdx="0" presStyleCnt="3"/>
      <dgm:spPr/>
      <dgm:t>
        <a:bodyPr/>
        <a:lstStyle/>
        <a:p>
          <a:endParaRPr lang="en-US"/>
        </a:p>
      </dgm:t>
    </dgm:pt>
    <dgm:pt modelId="{B4DD6DE6-1E3F-4821-A89F-DCCC1F313178}" type="pres">
      <dgm:prSet presAssocID="{269D536C-9F95-4216-9034-65F3214270B8}" presName="hierRoot3" presStyleCnt="0"/>
      <dgm:spPr/>
    </dgm:pt>
    <dgm:pt modelId="{88B3DDDB-F47E-4BA6-A3AD-6627201637AF}" type="pres">
      <dgm:prSet presAssocID="{269D536C-9F95-4216-9034-65F3214270B8}" presName="composite3" presStyleCnt="0"/>
      <dgm:spPr/>
    </dgm:pt>
    <dgm:pt modelId="{87680742-D7FF-4878-B833-CBC1981FB36B}" type="pres">
      <dgm:prSet presAssocID="{269D536C-9F95-4216-9034-65F3214270B8}" presName="background3" presStyleLbl="node3" presStyleIdx="0" presStyleCnt="3"/>
      <dgm:spPr/>
    </dgm:pt>
    <dgm:pt modelId="{06B6E65E-D545-4C1B-B9CD-4516E983A9B9}" type="pres">
      <dgm:prSet presAssocID="{269D536C-9F95-4216-9034-65F3214270B8}" presName="text3" presStyleLbl="fgAcc3" presStyleIdx="0" presStyleCnt="3" custLinFactNeighborX="-6237" custLinFactNeighborY="-13349">
        <dgm:presLayoutVars>
          <dgm:chPref val="3"/>
        </dgm:presLayoutVars>
      </dgm:prSet>
      <dgm:spPr/>
      <dgm:t>
        <a:bodyPr/>
        <a:lstStyle/>
        <a:p>
          <a:endParaRPr lang="en-US"/>
        </a:p>
      </dgm:t>
    </dgm:pt>
    <dgm:pt modelId="{E5D81E11-C76F-4039-9434-DF636411C219}" type="pres">
      <dgm:prSet presAssocID="{269D536C-9F95-4216-9034-65F3214270B8}" presName="hierChild4" presStyleCnt="0"/>
      <dgm:spPr/>
    </dgm:pt>
    <dgm:pt modelId="{E696E78B-FB05-4914-94F1-B1A724E08873}" type="pres">
      <dgm:prSet presAssocID="{6D26E282-3C47-4F95-B428-EFE5349A8612}" presName="Name10" presStyleLbl="parChTrans1D2" presStyleIdx="1" presStyleCnt="3"/>
      <dgm:spPr/>
      <dgm:t>
        <a:bodyPr/>
        <a:lstStyle/>
        <a:p>
          <a:endParaRPr lang="en-US"/>
        </a:p>
      </dgm:t>
    </dgm:pt>
    <dgm:pt modelId="{CC302714-C6A7-48DD-BF6F-1FF941B0C9AD}" type="pres">
      <dgm:prSet presAssocID="{C234578F-0DEA-486E-A484-48C6E6F16A8A}" presName="hierRoot2" presStyleCnt="0"/>
      <dgm:spPr/>
    </dgm:pt>
    <dgm:pt modelId="{BDF40526-8388-41B9-A411-5264FA46457E}" type="pres">
      <dgm:prSet presAssocID="{C234578F-0DEA-486E-A484-48C6E6F16A8A}" presName="composite2" presStyleCnt="0"/>
      <dgm:spPr/>
    </dgm:pt>
    <dgm:pt modelId="{F4021D51-3182-4AD0-9134-F8D09CFA0721}" type="pres">
      <dgm:prSet presAssocID="{C234578F-0DEA-486E-A484-48C6E6F16A8A}" presName="background2" presStyleLbl="node2" presStyleIdx="1" presStyleCnt="3"/>
      <dgm:spPr/>
    </dgm:pt>
    <dgm:pt modelId="{C1826B63-0B24-424C-98B8-0255C4E02B44}" type="pres">
      <dgm:prSet presAssocID="{C234578F-0DEA-486E-A484-48C6E6F16A8A}" presName="text2" presStyleLbl="fgAcc2" presStyleIdx="1" presStyleCnt="3" custLinFactNeighborX="2390" custLinFactNeighborY="-1639">
        <dgm:presLayoutVars>
          <dgm:chPref val="3"/>
        </dgm:presLayoutVars>
      </dgm:prSet>
      <dgm:spPr/>
      <dgm:t>
        <a:bodyPr/>
        <a:lstStyle/>
        <a:p>
          <a:endParaRPr lang="en-US"/>
        </a:p>
      </dgm:t>
    </dgm:pt>
    <dgm:pt modelId="{6929B0A3-0D40-4672-B9DF-5F8D9F378B8C}" type="pres">
      <dgm:prSet presAssocID="{C234578F-0DEA-486E-A484-48C6E6F16A8A}" presName="hierChild3" presStyleCnt="0"/>
      <dgm:spPr/>
    </dgm:pt>
    <dgm:pt modelId="{436295BE-42BB-4D6D-8FDE-2B03863E3E43}" type="pres">
      <dgm:prSet presAssocID="{799A15B3-942B-4795-8431-266B30562392}" presName="Name17" presStyleLbl="parChTrans1D3" presStyleIdx="1" presStyleCnt="3"/>
      <dgm:spPr/>
      <dgm:t>
        <a:bodyPr/>
        <a:lstStyle/>
        <a:p>
          <a:endParaRPr lang="en-US"/>
        </a:p>
      </dgm:t>
    </dgm:pt>
    <dgm:pt modelId="{FBA57EF7-2DFC-422E-B851-B3F5E0E0A415}" type="pres">
      <dgm:prSet presAssocID="{7927D5AD-2AB8-4F04-9F98-AC92D28C524B}" presName="hierRoot3" presStyleCnt="0"/>
      <dgm:spPr/>
    </dgm:pt>
    <dgm:pt modelId="{21666319-532C-4E4E-B9DA-13C9AE0A37B6}" type="pres">
      <dgm:prSet presAssocID="{7927D5AD-2AB8-4F04-9F98-AC92D28C524B}" presName="composite3" presStyleCnt="0"/>
      <dgm:spPr/>
    </dgm:pt>
    <dgm:pt modelId="{9BDE231F-E186-4DF7-A073-4A4A0728BCD0}" type="pres">
      <dgm:prSet presAssocID="{7927D5AD-2AB8-4F04-9F98-AC92D28C524B}" presName="background3" presStyleLbl="node3" presStyleIdx="1" presStyleCnt="3"/>
      <dgm:spPr/>
    </dgm:pt>
    <dgm:pt modelId="{DFF1069F-0CD1-4AB5-A7F5-891318596EE5}" type="pres">
      <dgm:prSet presAssocID="{7927D5AD-2AB8-4F04-9F98-AC92D28C524B}" presName="text3" presStyleLbl="fgAcc3" presStyleIdx="1" presStyleCnt="3" custLinFactNeighborX="6021" custLinFactNeighborY="-13349">
        <dgm:presLayoutVars>
          <dgm:chPref val="3"/>
        </dgm:presLayoutVars>
      </dgm:prSet>
      <dgm:spPr/>
      <dgm:t>
        <a:bodyPr/>
        <a:lstStyle/>
        <a:p>
          <a:endParaRPr lang="en-US"/>
        </a:p>
      </dgm:t>
    </dgm:pt>
    <dgm:pt modelId="{3B935553-1E12-4396-A58E-519CF493F3A5}" type="pres">
      <dgm:prSet presAssocID="{7927D5AD-2AB8-4F04-9F98-AC92D28C524B}" presName="hierChild4" presStyleCnt="0"/>
      <dgm:spPr/>
    </dgm:pt>
    <dgm:pt modelId="{EE33A775-E752-4758-B0E1-5AF28FCE3E9C}" type="pres">
      <dgm:prSet presAssocID="{074F489C-0C75-4DEA-8F95-7A471C5F45DC}" presName="Name10" presStyleLbl="parChTrans1D2" presStyleIdx="2" presStyleCnt="3"/>
      <dgm:spPr/>
      <dgm:t>
        <a:bodyPr/>
        <a:lstStyle/>
        <a:p>
          <a:endParaRPr lang="en-US"/>
        </a:p>
      </dgm:t>
    </dgm:pt>
    <dgm:pt modelId="{66D51E43-9C8A-47B8-97E4-48810329C889}" type="pres">
      <dgm:prSet presAssocID="{40A308F9-C5C2-4144-96C8-D6B2E631698A}" presName="hierRoot2" presStyleCnt="0"/>
      <dgm:spPr/>
    </dgm:pt>
    <dgm:pt modelId="{68D7D6BA-1D22-47FD-B6AA-AD7832445408}" type="pres">
      <dgm:prSet presAssocID="{40A308F9-C5C2-4144-96C8-D6B2E631698A}" presName="composite2" presStyleCnt="0"/>
      <dgm:spPr/>
    </dgm:pt>
    <dgm:pt modelId="{E6719C6C-E582-4A39-99E6-9D3E63A0E32C}" type="pres">
      <dgm:prSet presAssocID="{40A308F9-C5C2-4144-96C8-D6B2E631698A}" presName="background2" presStyleLbl="node2" presStyleIdx="2" presStyleCnt="3"/>
      <dgm:spPr/>
    </dgm:pt>
    <dgm:pt modelId="{CC86D388-36C7-48E3-9A13-BD8F23141443}" type="pres">
      <dgm:prSet presAssocID="{40A308F9-C5C2-4144-96C8-D6B2E631698A}" presName="text2" presStyleLbl="fgAcc2" presStyleIdx="2" presStyleCnt="3" custScaleX="110000" custScaleY="110000">
        <dgm:presLayoutVars>
          <dgm:chPref val="3"/>
        </dgm:presLayoutVars>
      </dgm:prSet>
      <dgm:spPr/>
      <dgm:t>
        <a:bodyPr/>
        <a:lstStyle/>
        <a:p>
          <a:endParaRPr lang="en-US"/>
        </a:p>
      </dgm:t>
    </dgm:pt>
    <dgm:pt modelId="{956EDAB7-C73B-4B61-B664-9BD1AF99C06D}" type="pres">
      <dgm:prSet presAssocID="{40A308F9-C5C2-4144-96C8-D6B2E631698A}" presName="hierChild3" presStyleCnt="0"/>
      <dgm:spPr/>
    </dgm:pt>
    <dgm:pt modelId="{737C05B5-C39C-4B7F-A68D-FE00AEB4E130}" type="pres">
      <dgm:prSet presAssocID="{4ECCD6C5-21E5-4B0E-9251-E4C81C4068E8}" presName="Name17" presStyleLbl="parChTrans1D3" presStyleIdx="2" presStyleCnt="3"/>
      <dgm:spPr/>
      <dgm:t>
        <a:bodyPr/>
        <a:lstStyle/>
        <a:p>
          <a:endParaRPr lang="en-US"/>
        </a:p>
      </dgm:t>
    </dgm:pt>
    <dgm:pt modelId="{6FE8A4BC-A141-43D7-86A3-4766EBC637CC}" type="pres">
      <dgm:prSet presAssocID="{F61E3495-68A8-444D-8DD6-CF0B26F6BEFB}" presName="hierRoot3" presStyleCnt="0"/>
      <dgm:spPr/>
    </dgm:pt>
    <dgm:pt modelId="{508B5536-6DD1-4545-927E-447827ABC453}" type="pres">
      <dgm:prSet presAssocID="{F61E3495-68A8-444D-8DD6-CF0B26F6BEFB}" presName="composite3" presStyleCnt="0"/>
      <dgm:spPr/>
    </dgm:pt>
    <dgm:pt modelId="{AA5535B0-88D3-4497-B5FC-BDFDACAECB1E}" type="pres">
      <dgm:prSet presAssocID="{F61E3495-68A8-444D-8DD6-CF0B26F6BEFB}" presName="background3" presStyleLbl="node3" presStyleIdx="2" presStyleCnt="3"/>
      <dgm:spPr/>
    </dgm:pt>
    <dgm:pt modelId="{6E68548C-41BE-499C-B242-DCAC52D350C5}" type="pres">
      <dgm:prSet presAssocID="{F61E3495-68A8-444D-8DD6-CF0B26F6BEFB}" presName="text3" presStyleLbl="fgAcc3" presStyleIdx="2" presStyleCnt="3" custLinFactNeighborX="10179" custLinFactNeighborY="-11853">
        <dgm:presLayoutVars>
          <dgm:chPref val="3"/>
        </dgm:presLayoutVars>
      </dgm:prSet>
      <dgm:spPr/>
      <dgm:t>
        <a:bodyPr/>
        <a:lstStyle/>
        <a:p>
          <a:endParaRPr lang="en-US"/>
        </a:p>
      </dgm:t>
    </dgm:pt>
    <dgm:pt modelId="{5D43EEAF-7209-4C71-92AE-7A8BF121881E}" type="pres">
      <dgm:prSet presAssocID="{F61E3495-68A8-444D-8DD6-CF0B26F6BEFB}" presName="hierChild4" presStyleCnt="0"/>
      <dgm:spPr/>
    </dgm:pt>
  </dgm:ptLst>
  <dgm:cxnLst>
    <dgm:cxn modelId="{14EC7232-F34B-4F8F-B3E9-1A1B807E9D62}" type="presOf" srcId="{F61E3495-68A8-444D-8DD6-CF0B26F6BEFB}" destId="{6E68548C-41BE-499C-B242-DCAC52D350C5}" srcOrd="0" destOrd="0" presId="urn:microsoft.com/office/officeart/2005/8/layout/hierarchy1"/>
    <dgm:cxn modelId="{DC01133D-F4D3-4F42-BA23-F4B6E90626E5}" type="presOf" srcId="{6D26E282-3C47-4F95-B428-EFE5349A8612}" destId="{E696E78B-FB05-4914-94F1-B1A724E08873}" srcOrd="0" destOrd="0" presId="urn:microsoft.com/office/officeart/2005/8/layout/hierarchy1"/>
    <dgm:cxn modelId="{39C7CA43-7E84-4AFA-BF79-E5B428542628}" type="presOf" srcId="{98660534-D7CC-4DFC-9679-6B2C36D8727C}" destId="{7085494E-FB17-43C8-9D1F-E251D140E93A}" srcOrd="0" destOrd="0" presId="urn:microsoft.com/office/officeart/2005/8/layout/hierarchy1"/>
    <dgm:cxn modelId="{400A9561-246A-4AD6-B91B-48B9EB137FE3}" srcId="{68BE11FF-796A-4FED-B89F-136F5C073CCA}" destId="{98660534-D7CC-4DFC-9679-6B2C36D8727C}" srcOrd="0" destOrd="0" parTransId="{927D6398-A948-41FE-98AE-AEBE001AFEDC}" sibTransId="{C5C7ACBC-0E73-4905-9C8C-FEE3A58C55FA}"/>
    <dgm:cxn modelId="{64DACE33-E428-4DE0-B0B4-BF26640CAD02}" type="presOf" srcId="{CFF4F6C7-5951-4ADB-83A0-0536D37BBF2E}" destId="{2CF7DEBF-113D-466C-A84A-BB1FCAAF36C3}" srcOrd="0" destOrd="0" presId="urn:microsoft.com/office/officeart/2005/8/layout/hierarchy1"/>
    <dgm:cxn modelId="{118F2C83-9E92-4E8E-8BB0-FC2359F67F25}" srcId="{68BE11FF-796A-4FED-B89F-136F5C073CCA}" destId="{40A308F9-C5C2-4144-96C8-D6B2E631698A}" srcOrd="2" destOrd="0" parTransId="{074F489C-0C75-4DEA-8F95-7A471C5F45DC}" sibTransId="{E46854F0-0A67-44DE-8259-7C94CE428761}"/>
    <dgm:cxn modelId="{A373CB69-4870-4FC6-A8EF-A64237C175D0}" srcId="{C234578F-0DEA-486E-A484-48C6E6F16A8A}" destId="{7927D5AD-2AB8-4F04-9F98-AC92D28C524B}" srcOrd="0" destOrd="0" parTransId="{799A15B3-942B-4795-8431-266B30562392}" sibTransId="{1CFBC390-8CA7-478A-A5DC-4EB46B29EDF6}"/>
    <dgm:cxn modelId="{DDE52C70-2D0E-4868-9EF9-BA5B1F4D9E57}" type="presOf" srcId="{7927D5AD-2AB8-4F04-9F98-AC92D28C524B}" destId="{DFF1069F-0CD1-4AB5-A7F5-891318596EE5}" srcOrd="0" destOrd="0" presId="urn:microsoft.com/office/officeart/2005/8/layout/hierarchy1"/>
    <dgm:cxn modelId="{758ABE45-926A-467F-8309-FCBF097E404E}" srcId="{CFF4F6C7-5951-4ADB-83A0-0536D37BBF2E}" destId="{68BE11FF-796A-4FED-B89F-136F5C073CCA}" srcOrd="0" destOrd="0" parTransId="{F5BB7D15-CCF1-4596-BCD5-992D59A8C475}" sibTransId="{0D1C6DCF-5443-4423-8F8E-E0557A445D0C}"/>
    <dgm:cxn modelId="{C922626C-2930-4371-9D3D-00A685B414FD}" type="presOf" srcId="{269D536C-9F95-4216-9034-65F3214270B8}" destId="{06B6E65E-D545-4C1B-B9CD-4516E983A9B9}" srcOrd="0" destOrd="0" presId="urn:microsoft.com/office/officeart/2005/8/layout/hierarchy1"/>
    <dgm:cxn modelId="{E5CE9450-613E-4E25-A8A7-F571368E6433}" srcId="{98660534-D7CC-4DFC-9679-6B2C36D8727C}" destId="{269D536C-9F95-4216-9034-65F3214270B8}" srcOrd="0" destOrd="0" parTransId="{68022A17-5B8A-4AE1-A6DE-EBFABF4C10ED}" sibTransId="{AD6B5DE0-5CD8-440A-AFD5-9CFBDD092474}"/>
    <dgm:cxn modelId="{349EA7A0-AD48-445F-B862-9D710545DCB8}" type="presOf" srcId="{68BE11FF-796A-4FED-B89F-136F5C073CCA}" destId="{827529B4-AA66-41CA-924F-E385DFD07743}" srcOrd="0" destOrd="0" presId="urn:microsoft.com/office/officeart/2005/8/layout/hierarchy1"/>
    <dgm:cxn modelId="{09CFAA6B-5106-4A03-A8C5-DA8471EEC270}" srcId="{40A308F9-C5C2-4144-96C8-D6B2E631698A}" destId="{F61E3495-68A8-444D-8DD6-CF0B26F6BEFB}" srcOrd="0" destOrd="0" parTransId="{4ECCD6C5-21E5-4B0E-9251-E4C81C4068E8}" sibTransId="{AFC9B313-48E7-4CD0-ACAA-4F358518BFF0}"/>
    <dgm:cxn modelId="{75E289F7-4D30-489C-B4D8-DC0A966D193D}" type="presOf" srcId="{799A15B3-942B-4795-8431-266B30562392}" destId="{436295BE-42BB-4D6D-8FDE-2B03863E3E43}" srcOrd="0" destOrd="0" presId="urn:microsoft.com/office/officeart/2005/8/layout/hierarchy1"/>
    <dgm:cxn modelId="{AC97B051-6841-4CBF-A3E1-FCA64C0EE386}" type="presOf" srcId="{C234578F-0DEA-486E-A484-48C6E6F16A8A}" destId="{C1826B63-0B24-424C-98B8-0255C4E02B44}" srcOrd="0" destOrd="0" presId="urn:microsoft.com/office/officeart/2005/8/layout/hierarchy1"/>
    <dgm:cxn modelId="{5AF3294A-89E0-4C5D-99C4-0423F1DE9B1E}" srcId="{68BE11FF-796A-4FED-B89F-136F5C073CCA}" destId="{C234578F-0DEA-486E-A484-48C6E6F16A8A}" srcOrd="1" destOrd="0" parTransId="{6D26E282-3C47-4F95-B428-EFE5349A8612}" sibTransId="{783BF762-AB3D-4D61-A1E7-C6FF60285A14}"/>
    <dgm:cxn modelId="{0F0A32C1-2798-49DD-A556-40F0B1DBD09A}" type="presOf" srcId="{927D6398-A948-41FE-98AE-AEBE001AFEDC}" destId="{DB44DCC9-D3F2-431B-B42E-C95F5AB333D4}" srcOrd="0" destOrd="0" presId="urn:microsoft.com/office/officeart/2005/8/layout/hierarchy1"/>
    <dgm:cxn modelId="{9E38C27D-909A-492D-8BF5-D290399F8D6B}" type="presOf" srcId="{074F489C-0C75-4DEA-8F95-7A471C5F45DC}" destId="{EE33A775-E752-4758-B0E1-5AF28FCE3E9C}" srcOrd="0" destOrd="0" presId="urn:microsoft.com/office/officeart/2005/8/layout/hierarchy1"/>
    <dgm:cxn modelId="{EA8CCCE0-4C00-4440-AC7D-185F4F073E9C}" type="presOf" srcId="{68022A17-5B8A-4AE1-A6DE-EBFABF4C10ED}" destId="{496AF1E4-B281-44CA-A7B8-D9B8B3B758F8}" srcOrd="0" destOrd="0" presId="urn:microsoft.com/office/officeart/2005/8/layout/hierarchy1"/>
    <dgm:cxn modelId="{15EA3D41-19B9-4222-8B40-624B31941978}" type="presOf" srcId="{40A308F9-C5C2-4144-96C8-D6B2E631698A}" destId="{CC86D388-36C7-48E3-9A13-BD8F23141443}" srcOrd="0" destOrd="0" presId="urn:microsoft.com/office/officeart/2005/8/layout/hierarchy1"/>
    <dgm:cxn modelId="{2F685079-D416-4620-B208-F8847EBD12F0}" type="presOf" srcId="{4ECCD6C5-21E5-4B0E-9251-E4C81C4068E8}" destId="{737C05B5-C39C-4B7F-A68D-FE00AEB4E130}" srcOrd="0" destOrd="0" presId="urn:microsoft.com/office/officeart/2005/8/layout/hierarchy1"/>
    <dgm:cxn modelId="{B39BF1F8-5774-436E-8DB1-6433BEBFA159}" type="presParOf" srcId="{2CF7DEBF-113D-466C-A84A-BB1FCAAF36C3}" destId="{930A58DF-4407-42F1-8FDE-2C6C01EB7534}" srcOrd="0" destOrd="0" presId="urn:microsoft.com/office/officeart/2005/8/layout/hierarchy1"/>
    <dgm:cxn modelId="{8E6F3A48-BC57-497F-AB06-4E2F2A28E4E7}" type="presParOf" srcId="{930A58DF-4407-42F1-8FDE-2C6C01EB7534}" destId="{D5891902-5167-4C19-9A5E-137E7C55A16A}" srcOrd="0" destOrd="0" presId="urn:microsoft.com/office/officeart/2005/8/layout/hierarchy1"/>
    <dgm:cxn modelId="{6457C17E-662A-47A8-9C4D-757558635C1A}" type="presParOf" srcId="{D5891902-5167-4C19-9A5E-137E7C55A16A}" destId="{1CF2C75D-A2D1-486D-9749-5630206590E3}" srcOrd="0" destOrd="0" presId="urn:microsoft.com/office/officeart/2005/8/layout/hierarchy1"/>
    <dgm:cxn modelId="{D3A6FF6A-1118-47F7-B2EF-57ECA4C107F5}" type="presParOf" srcId="{D5891902-5167-4C19-9A5E-137E7C55A16A}" destId="{827529B4-AA66-41CA-924F-E385DFD07743}" srcOrd="1" destOrd="0" presId="urn:microsoft.com/office/officeart/2005/8/layout/hierarchy1"/>
    <dgm:cxn modelId="{39CDEB69-8896-4DC4-BBB0-1A160AC7C417}" type="presParOf" srcId="{930A58DF-4407-42F1-8FDE-2C6C01EB7534}" destId="{42574B42-1CE9-4F51-A715-1B601C2AED13}" srcOrd="1" destOrd="0" presId="urn:microsoft.com/office/officeart/2005/8/layout/hierarchy1"/>
    <dgm:cxn modelId="{B56576A4-FD99-4199-B0F8-0D9D177F04FB}" type="presParOf" srcId="{42574B42-1CE9-4F51-A715-1B601C2AED13}" destId="{DB44DCC9-D3F2-431B-B42E-C95F5AB333D4}" srcOrd="0" destOrd="0" presId="urn:microsoft.com/office/officeart/2005/8/layout/hierarchy1"/>
    <dgm:cxn modelId="{AE06AE0B-E2C3-4AFA-8D92-76D152B5FF01}" type="presParOf" srcId="{42574B42-1CE9-4F51-A715-1B601C2AED13}" destId="{356C7BC5-B41E-430A-9DAF-6C2B00E357C3}" srcOrd="1" destOrd="0" presId="urn:microsoft.com/office/officeart/2005/8/layout/hierarchy1"/>
    <dgm:cxn modelId="{1B1AE5D6-7811-4DB1-84A7-80C80E2BDC00}" type="presParOf" srcId="{356C7BC5-B41E-430A-9DAF-6C2B00E357C3}" destId="{5B20DED7-D2E4-4AAB-AF05-0126E68ED4B7}" srcOrd="0" destOrd="0" presId="urn:microsoft.com/office/officeart/2005/8/layout/hierarchy1"/>
    <dgm:cxn modelId="{44C9A173-D456-4124-9113-85D41B7F1C87}" type="presParOf" srcId="{5B20DED7-D2E4-4AAB-AF05-0126E68ED4B7}" destId="{AAD10899-3B67-4AB1-AD39-1C4EF7518DC6}" srcOrd="0" destOrd="0" presId="urn:microsoft.com/office/officeart/2005/8/layout/hierarchy1"/>
    <dgm:cxn modelId="{0A6D8F61-C9DC-4AD7-BFDA-A34B0B57CB29}" type="presParOf" srcId="{5B20DED7-D2E4-4AAB-AF05-0126E68ED4B7}" destId="{7085494E-FB17-43C8-9D1F-E251D140E93A}" srcOrd="1" destOrd="0" presId="urn:microsoft.com/office/officeart/2005/8/layout/hierarchy1"/>
    <dgm:cxn modelId="{D13DAA5D-1413-461D-8DBF-5F0AFD8430BD}" type="presParOf" srcId="{356C7BC5-B41E-430A-9DAF-6C2B00E357C3}" destId="{98BB6517-B02B-4BA9-B819-0CA0E4F4611B}" srcOrd="1" destOrd="0" presId="urn:microsoft.com/office/officeart/2005/8/layout/hierarchy1"/>
    <dgm:cxn modelId="{71516058-F537-4C71-8F0D-C6D9CA03C53D}" type="presParOf" srcId="{98BB6517-B02B-4BA9-B819-0CA0E4F4611B}" destId="{496AF1E4-B281-44CA-A7B8-D9B8B3B758F8}" srcOrd="0" destOrd="0" presId="urn:microsoft.com/office/officeart/2005/8/layout/hierarchy1"/>
    <dgm:cxn modelId="{0D85734C-70E0-483D-A2D7-2065C0E9AE02}" type="presParOf" srcId="{98BB6517-B02B-4BA9-B819-0CA0E4F4611B}" destId="{B4DD6DE6-1E3F-4821-A89F-DCCC1F313178}" srcOrd="1" destOrd="0" presId="urn:microsoft.com/office/officeart/2005/8/layout/hierarchy1"/>
    <dgm:cxn modelId="{CEE1204F-F929-4FA2-A8A9-B32150188BB6}" type="presParOf" srcId="{B4DD6DE6-1E3F-4821-A89F-DCCC1F313178}" destId="{88B3DDDB-F47E-4BA6-A3AD-6627201637AF}" srcOrd="0" destOrd="0" presId="urn:microsoft.com/office/officeart/2005/8/layout/hierarchy1"/>
    <dgm:cxn modelId="{BEAB8EBC-50F0-48F8-832A-46241ABBD9F6}" type="presParOf" srcId="{88B3DDDB-F47E-4BA6-A3AD-6627201637AF}" destId="{87680742-D7FF-4878-B833-CBC1981FB36B}" srcOrd="0" destOrd="0" presId="urn:microsoft.com/office/officeart/2005/8/layout/hierarchy1"/>
    <dgm:cxn modelId="{CA6A35B0-5789-4802-B6F2-E2348B150C3F}" type="presParOf" srcId="{88B3DDDB-F47E-4BA6-A3AD-6627201637AF}" destId="{06B6E65E-D545-4C1B-B9CD-4516E983A9B9}" srcOrd="1" destOrd="0" presId="urn:microsoft.com/office/officeart/2005/8/layout/hierarchy1"/>
    <dgm:cxn modelId="{07B85A0A-C305-45E3-8121-1D6D2AD7F216}" type="presParOf" srcId="{B4DD6DE6-1E3F-4821-A89F-DCCC1F313178}" destId="{E5D81E11-C76F-4039-9434-DF636411C219}" srcOrd="1" destOrd="0" presId="urn:microsoft.com/office/officeart/2005/8/layout/hierarchy1"/>
    <dgm:cxn modelId="{710E65AD-A89B-42DC-8A39-A9D8719F9332}" type="presParOf" srcId="{42574B42-1CE9-4F51-A715-1B601C2AED13}" destId="{E696E78B-FB05-4914-94F1-B1A724E08873}" srcOrd="2" destOrd="0" presId="urn:microsoft.com/office/officeart/2005/8/layout/hierarchy1"/>
    <dgm:cxn modelId="{ED1D5EDD-F7DB-4D2A-B63E-CEF4B64E449E}" type="presParOf" srcId="{42574B42-1CE9-4F51-A715-1B601C2AED13}" destId="{CC302714-C6A7-48DD-BF6F-1FF941B0C9AD}" srcOrd="3" destOrd="0" presId="urn:microsoft.com/office/officeart/2005/8/layout/hierarchy1"/>
    <dgm:cxn modelId="{A1D7D589-2569-4716-878A-89527C833293}" type="presParOf" srcId="{CC302714-C6A7-48DD-BF6F-1FF941B0C9AD}" destId="{BDF40526-8388-41B9-A411-5264FA46457E}" srcOrd="0" destOrd="0" presId="urn:microsoft.com/office/officeart/2005/8/layout/hierarchy1"/>
    <dgm:cxn modelId="{C806795B-1B92-427F-AD1D-FEDF2756A916}" type="presParOf" srcId="{BDF40526-8388-41B9-A411-5264FA46457E}" destId="{F4021D51-3182-4AD0-9134-F8D09CFA0721}" srcOrd="0" destOrd="0" presId="urn:microsoft.com/office/officeart/2005/8/layout/hierarchy1"/>
    <dgm:cxn modelId="{E24966A1-0FBF-4CD8-B058-0D5F67C18EA9}" type="presParOf" srcId="{BDF40526-8388-41B9-A411-5264FA46457E}" destId="{C1826B63-0B24-424C-98B8-0255C4E02B44}" srcOrd="1" destOrd="0" presId="urn:microsoft.com/office/officeart/2005/8/layout/hierarchy1"/>
    <dgm:cxn modelId="{0A9A1A52-A358-4572-96FC-2753EDCFD790}" type="presParOf" srcId="{CC302714-C6A7-48DD-BF6F-1FF941B0C9AD}" destId="{6929B0A3-0D40-4672-B9DF-5F8D9F378B8C}" srcOrd="1" destOrd="0" presId="urn:microsoft.com/office/officeart/2005/8/layout/hierarchy1"/>
    <dgm:cxn modelId="{3CDC676F-D27B-4856-B7D8-D2E21967CE2D}" type="presParOf" srcId="{6929B0A3-0D40-4672-B9DF-5F8D9F378B8C}" destId="{436295BE-42BB-4D6D-8FDE-2B03863E3E43}" srcOrd="0" destOrd="0" presId="urn:microsoft.com/office/officeart/2005/8/layout/hierarchy1"/>
    <dgm:cxn modelId="{B644F25D-3AAF-4181-803B-17D8114B3D99}" type="presParOf" srcId="{6929B0A3-0D40-4672-B9DF-5F8D9F378B8C}" destId="{FBA57EF7-2DFC-422E-B851-B3F5E0E0A415}" srcOrd="1" destOrd="0" presId="urn:microsoft.com/office/officeart/2005/8/layout/hierarchy1"/>
    <dgm:cxn modelId="{0D766163-0F22-4EE8-AEA3-7CEF63A29D41}" type="presParOf" srcId="{FBA57EF7-2DFC-422E-B851-B3F5E0E0A415}" destId="{21666319-532C-4E4E-B9DA-13C9AE0A37B6}" srcOrd="0" destOrd="0" presId="urn:microsoft.com/office/officeart/2005/8/layout/hierarchy1"/>
    <dgm:cxn modelId="{0D07E5E1-4C5B-4C89-A1CC-FAA996885DB0}" type="presParOf" srcId="{21666319-532C-4E4E-B9DA-13C9AE0A37B6}" destId="{9BDE231F-E186-4DF7-A073-4A4A0728BCD0}" srcOrd="0" destOrd="0" presId="urn:microsoft.com/office/officeart/2005/8/layout/hierarchy1"/>
    <dgm:cxn modelId="{95A191F7-EEC0-44CD-A4A3-31AFE42909DE}" type="presParOf" srcId="{21666319-532C-4E4E-B9DA-13C9AE0A37B6}" destId="{DFF1069F-0CD1-4AB5-A7F5-891318596EE5}" srcOrd="1" destOrd="0" presId="urn:microsoft.com/office/officeart/2005/8/layout/hierarchy1"/>
    <dgm:cxn modelId="{23DC651E-07B1-4EC7-931F-FAA808C9B03F}" type="presParOf" srcId="{FBA57EF7-2DFC-422E-B851-B3F5E0E0A415}" destId="{3B935553-1E12-4396-A58E-519CF493F3A5}" srcOrd="1" destOrd="0" presId="urn:microsoft.com/office/officeart/2005/8/layout/hierarchy1"/>
    <dgm:cxn modelId="{AD3DDDC8-771B-4269-B76E-0863AADA9716}" type="presParOf" srcId="{42574B42-1CE9-4F51-A715-1B601C2AED13}" destId="{EE33A775-E752-4758-B0E1-5AF28FCE3E9C}" srcOrd="4" destOrd="0" presId="urn:microsoft.com/office/officeart/2005/8/layout/hierarchy1"/>
    <dgm:cxn modelId="{21591195-2279-4BA2-940B-78E586A803D0}" type="presParOf" srcId="{42574B42-1CE9-4F51-A715-1B601C2AED13}" destId="{66D51E43-9C8A-47B8-97E4-48810329C889}" srcOrd="5" destOrd="0" presId="urn:microsoft.com/office/officeart/2005/8/layout/hierarchy1"/>
    <dgm:cxn modelId="{E78BB436-B9C8-436B-9100-CC9BB83BA746}" type="presParOf" srcId="{66D51E43-9C8A-47B8-97E4-48810329C889}" destId="{68D7D6BA-1D22-47FD-B6AA-AD7832445408}" srcOrd="0" destOrd="0" presId="urn:microsoft.com/office/officeart/2005/8/layout/hierarchy1"/>
    <dgm:cxn modelId="{8783C7BD-9B25-45AC-AF89-F246F6274845}" type="presParOf" srcId="{68D7D6BA-1D22-47FD-B6AA-AD7832445408}" destId="{E6719C6C-E582-4A39-99E6-9D3E63A0E32C}" srcOrd="0" destOrd="0" presId="urn:microsoft.com/office/officeart/2005/8/layout/hierarchy1"/>
    <dgm:cxn modelId="{34040A87-E2F2-4F3D-B5DE-7A6C12003F6A}" type="presParOf" srcId="{68D7D6BA-1D22-47FD-B6AA-AD7832445408}" destId="{CC86D388-36C7-48E3-9A13-BD8F23141443}" srcOrd="1" destOrd="0" presId="urn:microsoft.com/office/officeart/2005/8/layout/hierarchy1"/>
    <dgm:cxn modelId="{EBC5B9A2-C9F1-4ED2-A655-925E87144FF0}" type="presParOf" srcId="{66D51E43-9C8A-47B8-97E4-48810329C889}" destId="{956EDAB7-C73B-4B61-B664-9BD1AF99C06D}" srcOrd="1" destOrd="0" presId="urn:microsoft.com/office/officeart/2005/8/layout/hierarchy1"/>
    <dgm:cxn modelId="{AC32D91C-24CB-425F-9FA4-C10F8F2A91E1}" type="presParOf" srcId="{956EDAB7-C73B-4B61-B664-9BD1AF99C06D}" destId="{737C05B5-C39C-4B7F-A68D-FE00AEB4E130}" srcOrd="0" destOrd="0" presId="urn:microsoft.com/office/officeart/2005/8/layout/hierarchy1"/>
    <dgm:cxn modelId="{2F9C25E7-2884-4993-B72A-1DFD4C6221DD}" type="presParOf" srcId="{956EDAB7-C73B-4B61-B664-9BD1AF99C06D}" destId="{6FE8A4BC-A141-43D7-86A3-4766EBC637CC}" srcOrd="1" destOrd="0" presId="urn:microsoft.com/office/officeart/2005/8/layout/hierarchy1"/>
    <dgm:cxn modelId="{D45F26E9-9D5A-465A-B09B-5A5DB77F6479}" type="presParOf" srcId="{6FE8A4BC-A141-43D7-86A3-4766EBC637CC}" destId="{508B5536-6DD1-4545-927E-447827ABC453}" srcOrd="0" destOrd="0" presId="urn:microsoft.com/office/officeart/2005/8/layout/hierarchy1"/>
    <dgm:cxn modelId="{46CC8AD6-023B-492D-80C1-876766DB61F5}" type="presParOf" srcId="{508B5536-6DD1-4545-927E-447827ABC453}" destId="{AA5535B0-88D3-4497-B5FC-BDFDACAECB1E}" srcOrd="0" destOrd="0" presId="urn:microsoft.com/office/officeart/2005/8/layout/hierarchy1"/>
    <dgm:cxn modelId="{CB61F720-F17E-48F8-A350-5E374EF3795F}" type="presParOf" srcId="{508B5536-6DD1-4545-927E-447827ABC453}" destId="{6E68548C-41BE-499C-B242-DCAC52D350C5}" srcOrd="1" destOrd="0" presId="urn:microsoft.com/office/officeart/2005/8/layout/hierarchy1"/>
    <dgm:cxn modelId="{9FB14E8E-12B3-4749-A34B-C31EFD90A857}" type="presParOf" srcId="{6FE8A4BC-A141-43D7-86A3-4766EBC637CC}" destId="{5D43EEAF-7209-4C71-92AE-7A8BF12188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DAECBD-C1B6-4768-AC9C-7537E844A837}" type="datetimeFigureOut">
              <a:rPr lang="en-US" smtClean="0"/>
              <a:pPr/>
              <a:t>12/3/2014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6CB8A7-7BCD-4B6C-BBB1-E379660EB042}" type="slidenum">
              <a:rPr lang="en-US" smtClean="0"/>
              <a:pPr/>
              <a:t>‹#›</a:t>
            </a:fld>
            <a:endParaRPr lang="en-US" dirty="0"/>
          </a:p>
        </p:txBody>
      </p:sp>
    </p:spTree>
    <p:extLst>
      <p:ext uri="{BB962C8B-B14F-4D97-AF65-F5344CB8AC3E}">
        <p14:creationId xmlns:p14="http://schemas.microsoft.com/office/powerpoint/2010/main" val="41648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FA827-58D4-4411-8568-DE6A4C9579B0}" type="datetimeFigureOut">
              <a:rPr lang="en-US" smtClean="0"/>
              <a:pPr/>
              <a:t>12/3/2014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FA056-26EB-4907-A835-EC158DF3D011}" type="slidenum">
              <a:rPr lang="en-US" smtClean="0"/>
              <a:pPr/>
              <a:t>‹#›</a:t>
            </a:fld>
            <a:endParaRPr lang="en-US" dirty="0"/>
          </a:p>
        </p:txBody>
      </p:sp>
    </p:spTree>
    <p:extLst>
      <p:ext uri="{BB962C8B-B14F-4D97-AF65-F5344CB8AC3E}">
        <p14:creationId xmlns:p14="http://schemas.microsoft.com/office/powerpoint/2010/main" val="344423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FA056-26EB-4907-A835-EC158DF3D011}" type="slidenum">
              <a:rPr lang="en-US" smtClean="0"/>
              <a:pPr/>
              <a:t>116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4475" cy="6845300"/>
            <a:chOff x="0" y="0"/>
            <a:chExt cx="5754" cy="4312"/>
          </a:xfrm>
        </p:grpSpPr>
        <p:sp>
          <p:nvSpPr>
            <p:cNvPr id="11267" name="Rectangle 3"/>
            <p:cNvSpPr>
              <a:spLocks noChangeArrowheads="1"/>
            </p:cNvSpPr>
            <p:nvPr/>
          </p:nvSpPr>
          <p:spPr bwMode="hidden">
            <a:xfrm>
              <a:off x="0" y="0"/>
              <a:ext cx="5753" cy="4312"/>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dirty="0"/>
            </a:p>
          </p:txBody>
        </p:sp>
        <p:sp useBgFill="1">
          <p:nvSpPr>
            <p:cNvPr id="11268" name="Freeform 4"/>
            <p:cNvSpPr>
              <a:spLocks/>
            </p:cNvSpPr>
            <p:nvPr/>
          </p:nvSpPr>
          <p:spPr bwMode="hidden">
            <a:xfrm>
              <a:off x="0" y="73"/>
              <a:ext cx="5754" cy="4166"/>
            </a:xfrm>
            <a:custGeom>
              <a:avLst/>
              <a:gdLst/>
              <a:ahLst/>
              <a:cxnLst>
                <a:cxn ang="0">
                  <a:pos x="1" y="3948"/>
                </a:cxn>
                <a:cxn ang="0">
                  <a:pos x="1" y="3997"/>
                </a:cxn>
                <a:cxn ang="0">
                  <a:pos x="5753" y="4105"/>
                </a:cxn>
                <a:cxn ang="0">
                  <a:pos x="5753" y="4165"/>
                </a:cxn>
                <a:cxn ang="0">
                  <a:pos x="1" y="61"/>
                </a:cxn>
                <a:cxn ang="0">
                  <a:pos x="1" y="108"/>
                </a:cxn>
                <a:cxn ang="0">
                  <a:pos x="5753" y="216"/>
                </a:cxn>
                <a:cxn ang="0">
                  <a:pos x="5753" y="277"/>
                </a:cxn>
                <a:cxn ang="0">
                  <a:pos x="1" y="384"/>
                </a:cxn>
                <a:cxn ang="0">
                  <a:pos x="1" y="432"/>
                </a:cxn>
                <a:cxn ang="0">
                  <a:pos x="5753" y="540"/>
                </a:cxn>
                <a:cxn ang="0">
                  <a:pos x="5753" y="600"/>
                </a:cxn>
                <a:cxn ang="0">
                  <a:pos x="1" y="708"/>
                </a:cxn>
                <a:cxn ang="0">
                  <a:pos x="1" y="756"/>
                </a:cxn>
                <a:cxn ang="0">
                  <a:pos x="5753" y="865"/>
                </a:cxn>
                <a:cxn ang="0">
                  <a:pos x="5753" y="925"/>
                </a:cxn>
                <a:cxn ang="0">
                  <a:pos x="1" y="1032"/>
                </a:cxn>
                <a:cxn ang="0">
                  <a:pos x="1" y="1080"/>
                </a:cxn>
                <a:cxn ang="0">
                  <a:pos x="5753" y="1188"/>
                </a:cxn>
                <a:cxn ang="0">
                  <a:pos x="5753" y="1248"/>
                </a:cxn>
                <a:cxn ang="0">
                  <a:pos x="1" y="1357"/>
                </a:cxn>
                <a:cxn ang="0">
                  <a:pos x="1" y="1404"/>
                </a:cxn>
                <a:cxn ang="0">
                  <a:pos x="5753" y="1512"/>
                </a:cxn>
                <a:cxn ang="0">
                  <a:pos x="5753" y="1572"/>
                </a:cxn>
                <a:cxn ang="0">
                  <a:pos x="1" y="1680"/>
                </a:cxn>
                <a:cxn ang="0">
                  <a:pos x="1" y="1728"/>
                </a:cxn>
                <a:cxn ang="0">
                  <a:pos x="5753" y="1836"/>
                </a:cxn>
                <a:cxn ang="0">
                  <a:pos x="5753" y="1896"/>
                </a:cxn>
                <a:cxn ang="0">
                  <a:pos x="1" y="2005"/>
                </a:cxn>
                <a:cxn ang="0">
                  <a:pos x="1" y="2052"/>
                </a:cxn>
                <a:cxn ang="0">
                  <a:pos x="5753" y="2161"/>
                </a:cxn>
                <a:cxn ang="0">
                  <a:pos x="5753" y="2220"/>
                </a:cxn>
                <a:cxn ang="0">
                  <a:pos x="1" y="2328"/>
                </a:cxn>
                <a:cxn ang="0">
                  <a:pos x="1" y="2376"/>
                </a:cxn>
                <a:cxn ang="0">
                  <a:pos x="5753" y="2484"/>
                </a:cxn>
                <a:cxn ang="0">
                  <a:pos x="5753" y="2545"/>
                </a:cxn>
                <a:cxn ang="0">
                  <a:pos x="1" y="2652"/>
                </a:cxn>
                <a:cxn ang="0">
                  <a:pos x="1" y="2700"/>
                </a:cxn>
                <a:cxn ang="0">
                  <a:pos x="5753" y="2808"/>
                </a:cxn>
                <a:cxn ang="0">
                  <a:pos x="5753" y="2868"/>
                </a:cxn>
                <a:cxn ang="0">
                  <a:pos x="1" y="2977"/>
                </a:cxn>
                <a:cxn ang="0">
                  <a:pos x="1" y="3024"/>
                </a:cxn>
                <a:cxn ang="0">
                  <a:pos x="5753" y="3132"/>
                </a:cxn>
                <a:cxn ang="0">
                  <a:pos x="5753" y="3192"/>
                </a:cxn>
                <a:cxn ang="0">
                  <a:pos x="1" y="3301"/>
                </a:cxn>
                <a:cxn ang="0">
                  <a:pos x="1" y="3348"/>
                </a:cxn>
                <a:cxn ang="0">
                  <a:pos x="5753" y="3457"/>
                </a:cxn>
                <a:cxn ang="0">
                  <a:pos x="5753" y="3516"/>
                </a:cxn>
                <a:cxn ang="0">
                  <a:pos x="1" y="3624"/>
                </a:cxn>
                <a:cxn ang="0">
                  <a:pos x="1" y="3672"/>
                </a:cxn>
                <a:cxn ang="0">
                  <a:pos x="5753" y="3781"/>
                </a:cxn>
                <a:cxn ang="0">
                  <a:pos x="5753" y="3841"/>
                </a:cxn>
              </a:cxnLst>
              <a:rect l="0" t="0" r="r" b="b"/>
              <a:pathLst>
                <a:path w="5754" h="4166">
                  <a:moveTo>
                    <a:pt x="5753" y="3889"/>
                  </a:moveTo>
                  <a:lnTo>
                    <a:pt x="1" y="3888"/>
                  </a:lnTo>
                  <a:lnTo>
                    <a:pt x="1" y="3948"/>
                  </a:lnTo>
                  <a:lnTo>
                    <a:pt x="5753" y="3948"/>
                  </a:lnTo>
                  <a:lnTo>
                    <a:pt x="5753" y="3996"/>
                  </a:lnTo>
                  <a:lnTo>
                    <a:pt x="1" y="3997"/>
                  </a:lnTo>
                  <a:lnTo>
                    <a:pt x="1" y="4056"/>
                  </a:lnTo>
                  <a:lnTo>
                    <a:pt x="5753" y="4056"/>
                  </a:lnTo>
                  <a:lnTo>
                    <a:pt x="5753" y="4105"/>
                  </a:lnTo>
                  <a:lnTo>
                    <a:pt x="1" y="4104"/>
                  </a:lnTo>
                  <a:lnTo>
                    <a:pt x="1" y="4165"/>
                  </a:lnTo>
                  <a:lnTo>
                    <a:pt x="5753" y="4165"/>
                  </a:lnTo>
                  <a:lnTo>
                    <a:pt x="5753" y="0"/>
                  </a:lnTo>
                  <a:lnTo>
                    <a:pt x="1" y="0"/>
                  </a:lnTo>
                  <a:lnTo>
                    <a:pt x="1" y="61"/>
                  </a:lnTo>
                  <a:lnTo>
                    <a:pt x="5753" y="60"/>
                  </a:lnTo>
                  <a:lnTo>
                    <a:pt x="5753" y="108"/>
                  </a:lnTo>
                  <a:lnTo>
                    <a:pt x="1" y="108"/>
                  </a:lnTo>
                  <a:lnTo>
                    <a:pt x="1" y="168"/>
                  </a:lnTo>
                  <a:lnTo>
                    <a:pt x="5753" y="169"/>
                  </a:lnTo>
                  <a:lnTo>
                    <a:pt x="5753" y="216"/>
                  </a:lnTo>
                  <a:lnTo>
                    <a:pt x="1" y="216"/>
                  </a:lnTo>
                  <a:lnTo>
                    <a:pt x="1" y="276"/>
                  </a:lnTo>
                  <a:lnTo>
                    <a:pt x="5753" y="277"/>
                  </a:lnTo>
                  <a:lnTo>
                    <a:pt x="5753" y="324"/>
                  </a:lnTo>
                  <a:lnTo>
                    <a:pt x="1" y="324"/>
                  </a:lnTo>
                  <a:lnTo>
                    <a:pt x="1" y="384"/>
                  </a:lnTo>
                  <a:lnTo>
                    <a:pt x="5753" y="384"/>
                  </a:lnTo>
                  <a:lnTo>
                    <a:pt x="5753" y="432"/>
                  </a:lnTo>
                  <a:lnTo>
                    <a:pt x="1" y="432"/>
                  </a:lnTo>
                  <a:lnTo>
                    <a:pt x="1" y="492"/>
                  </a:lnTo>
                  <a:lnTo>
                    <a:pt x="5753" y="493"/>
                  </a:lnTo>
                  <a:lnTo>
                    <a:pt x="5753" y="540"/>
                  </a:lnTo>
                  <a:lnTo>
                    <a:pt x="1" y="540"/>
                  </a:lnTo>
                  <a:lnTo>
                    <a:pt x="1" y="600"/>
                  </a:lnTo>
                  <a:lnTo>
                    <a:pt x="5753" y="600"/>
                  </a:lnTo>
                  <a:lnTo>
                    <a:pt x="5753" y="648"/>
                  </a:lnTo>
                  <a:lnTo>
                    <a:pt x="1" y="648"/>
                  </a:lnTo>
                  <a:lnTo>
                    <a:pt x="1" y="708"/>
                  </a:lnTo>
                  <a:lnTo>
                    <a:pt x="5753" y="709"/>
                  </a:lnTo>
                  <a:lnTo>
                    <a:pt x="5753" y="756"/>
                  </a:lnTo>
                  <a:lnTo>
                    <a:pt x="1" y="756"/>
                  </a:lnTo>
                  <a:lnTo>
                    <a:pt x="1" y="816"/>
                  </a:lnTo>
                  <a:lnTo>
                    <a:pt x="5753" y="817"/>
                  </a:lnTo>
                  <a:lnTo>
                    <a:pt x="5753" y="865"/>
                  </a:lnTo>
                  <a:lnTo>
                    <a:pt x="1" y="864"/>
                  </a:lnTo>
                  <a:lnTo>
                    <a:pt x="1" y="925"/>
                  </a:lnTo>
                  <a:lnTo>
                    <a:pt x="5753" y="925"/>
                  </a:lnTo>
                  <a:lnTo>
                    <a:pt x="5753" y="973"/>
                  </a:lnTo>
                  <a:lnTo>
                    <a:pt x="1" y="972"/>
                  </a:lnTo>
                  <a:lnTo>
                    <a:pt x="1" y="1032"/>
                  </a:lnTo>
                  <a:lnTo>
                    <a:pt x="5753" y="1033"/>
                  </a:lnTo>
                  <a:lnTo>
                    <a:pt x="5753" y="1080"/>
                  </a:lnTo>
                  <a:lnTo>
                    <a:pt x="1" y="1080"/>
                  </a:lnTo>
                  <a:lnTo>
                    <a:pt x="1" y="1140"/>
                  </a:lnTo>
                  <a:lnTo>
                    <a:pt x="5753" y="1140"/>
                  </a:lnTo>
                  <a:lnTo>
                    <a:pt x="5753" y="1188"/>
                  </a:lnTo>
                  <a:lnTo>
                    <a:pt x="1" y="1188"/>
                  </a:lnTo>
                  <a:lnTo>
                    <a:pt x="1" y="1248"/>
                  </a:lnTo>
                  <a:lnTo>
                    <a:pt x="5753" y="1248"/>
                  </a:lnTo>
                  <a:lnTo>
                    <a:pt x="5753" y="1296"/>
                  </a:lnTo>
                  <a:lnTo>
                    <a:pt x="1" y="1297"/>
                  </a:lnTo>
                  <a:lnTo>
                    <a:pt x="1" y="1357"/>
                  </a:lnTo>
                  <a:lnTo>
                    <a:pt x="5753" y="1356"/>
                  </a:lnTo>
                  <a:lnTo>
                    <a:pt x="5753" y="1404"/>
                  </a:lnTo>
                  <a:lnTo>
                    <a:pt x="1" y="1404"/>
                  </a:lnTo>
                  <a:lnTo>
                    <a:pt x="1" y="1465"/>
                  </a:lnTo>
                  <a:lnTo>
                    <a:pt x="5753" y="1464"/>
                  </a:lnTo>
                  <a:lnTo>
                    <a:pt x="5753" y="1512"/>
                  </a:lnTo>
                  <a:lnTo>
                    <a:pt x="1" y="1512"/>
                  </a:lnTo>
                  <a:lnTo>
                    <a:pt x="1" y="1572"/>
                  </a:lnTo>
                  <a:lnTo>
                    <a:pt x="5753" y="1572"/>
                  </a:lnTo>
                  <a:lnTo>
                    <a:pt x="5753" y="1620"/>
                  </a:lnTo>
                  <a:lnTo>
                    <a:pt x="1" y="1620"/>
                  </a:lnTo>
                  <a:lnTo>
                    <a:pt x="1" y="1680"/>
                  </a:lnTo>
                  <a:lnTo>
                    <a:pt x="5753" y="1681"/>
                  </a:lnTo>
                  <a:lnTo>
                    <a:pt x="5753" y="1728"/>
                  </a:lnTo>
                  <a:lnTo>
                    <a:pt x="1" y="1728"/>
                  </a:lnTo>
                  <a:lnTo>
                    <a:pt x="1" y="1789"/>
                  </a:lnTo>
                  <a:lnTo>
                    <a:pt x="5753" y="1789"/>
                  </a:lnTo>
                  <a:lnTo>
                    <a:pt x="5753" y="1836"/>
                  </a:lnTo>
                  <a:lnTo>
                    <a:pt x="1" y="1836"/>
                  </a:lnTo>
                  <a:lnTo>
                    <a:pt x="1" y="1896"/>
                  </a:lnTo>
                  <a:lnTo>
                    <a:pt x="5753" y="1896"/>
                  </a:lnTo>
                  <a:lnTo>
                    <a:pt x="5753" y="1944"/>
                  </a:lnTo>
                  <a:lnTo>
                    <a:pt x="1" y="1944"/>
                  </a:lnTo>
                  <a:lnTo>
                    <a:pt x="1" y="2005"/>
                  </a:lnTo>
                  <a:lnTo>
                    <a:pt x="5753" y="2004"/>
                  </a:lnTo>
                  <a:lnTo>
                    <a:pt x="5753" y="2052"/>
                  </a:lnTo>
                  <a:lnTo>
                    <a:pt x="1" y="2052"/>
                  </a:lnTo>
                  <a:lnTo>
                    <a:pt x="1" y="2113"/>
                  </a:lnTo>
                  <a:lnTo>
                    <a:pt x="5753" y="2112"/>
                  </a:lnTo>
                  <a:lnTo>
                    <a:pt x="5753" y="2161"/>
                  </a:lnTo>
                  <a:lnTo>
                    <a:pt x="1" y="2160"/>
                  </a:lnTo>
                  <a:lnTo>
                    <a:pt x="1" y="2220"/>
                  </a:lnTo>
                  <a:lnTo>
                    <a:pt x="5753" y="2220"/>
                  </a:lnTo>
                  <a:lnTo>
                    <a:pt x="5753" y="2268"/>
                  </a:lnTo>
                  <a:lnTo>
                    <a:pt x="1" y="2268"/>
                  </a:lnTo>
                  <a:lnTo>
                    <a:pt x="1" y="2328"/>
                  </a:lnTo>
                  <a:lnTo>
                    <a:pt x="5753" y="2328"/>
                  </a:lnTo>
                  <a:lnTo>
                    <a:pt x="5753" y="2376"/>
                  </a:lnTo>
                  <a:lnTo>
                    <a:pt x="1" y="2376"/>
                  </a:lnTo>
                  <a:lnTo>
                    <a:pt x="1" y="2437"/>
                  </a:lnTo>
                  <a:lnTo>
                    <a:pt x="5753" y="2436"/>
                  </a:lnTo>
                  <a:lnTo>
                    <a:pt x="5753" y="2484"/>
                  </a:lnTo>
                  <a:lnTo>
                    <a:pt x="1" y="2484"/>
                  </a:lnTo>
                  <a:lnTo>
                    <a:pt x="1" y="2545"/>
                  </a:lnTo>
                  <a:lnTo>
                    <a:pt x="5753" y="2545"/>
                  </a:lnTo>
                  <a:lnTo>
                    <a:pt x="5753" y="2592"/>
                  </a:lnTo>
                  <a:lnTo>
                    <a:pt x="1" y="2592"/>
                  </a:lnTo>
                  <a:lnTo>
                    <a:pt x="1" y="2652"/>
                  </a:lnTo>
                  <a:lnTo>
                    <a:pt x="5753" y="2652"/>
                  </a:lnTo>
                  <a:lnTo>
                    <a:pt x="5753" y="2700"/>
                  </a:lnTo>
                  <a:lnTo>
                    <a:pt x="1" y="2700"/>
                  </a:lnTo>
                  <a:lnTo>
                    <a:pt x="1" y="2761"/>
                  </a:lnTo>
                  <a:lnTo>
                    <a:pt x="5753" y="2760"/>
                  </a:lnTo>
                  <a:lnTo>
                    <a:pt x="5753" y="2808"/>
                  </a:lnTo>
                  <a:lnTo>
                    <a:pt x="1" y="2808"/>
                  </a:lnTo>
                  <a:lnTo>
                    <a:pt x="1" y="2868"/>
                  </a:lnTo>
                  <a:lnTo>
                    <a:pt x="5753" y="2868"/>
                  </a:lnTo>
                  <a:lnTo>
                    <a:pt x="5753" y="2917"/>
                  </a:lnTo>
                  <a:lnTo>
                    <a:pt x="0" y="2917"/>
                  </a:lnTo>
                  <a:lnTo>
                    <a:pt x="1" y="2977"/>
                  </a:lnTo>
                  <a:lnTo>
                    <a:pt x="5753" y="2976"/>
                  </a:lnTo>
                  <a:lnTo>
                    <a:pt x="5753" y="3024"/>
                  </a:lnTo>
                  <a:lnTo>
                    <a:pt x="1" y="3024"/>
                  </a:lnTo>
                  <a:lnTo>
                    <a:pt x="1" y="3084"/>
                  </a:lnTo>
                  <a:lnTo>
                    <a:pt x="5753" y="3084"/>
                  </a:lnTo>
                  <a:lnTo>
                    <a:pt x="5753" y="3132"/>
                  </a:lnTo>
                  <a:lnTo>
                    <a:pt x="1" y="3132"/>
                  </a:lnTo>
                  <a:lnTo>
                    <a:pt x="1" y="3192"/>
                  </a:lnTo>
                  <a:lnTo>
                    <a:pt x="5753" y="3192"/>
                  </a:lnTo>
                  <a:lnTo>
                    <a:pt x="5753" y="3240"/>
                  </a:lnTo>
                  <a:lnTo>
                    <a:pt x="1" y="3240"/>
                  </a:lnTo>
                  <a:lnTo>
                    <a:pt x="1" y="3301"/>
                  </a:lnTo>
                  <a:lnTo>
                    <a:pt x="5753" y="3300"/>
                  </a:lnTo>
                  <a:lnTo>
                    <a:pt x="5753" y="3348"/>
                  </a:lnTo>
                  <a:lnTo>
                    <a:pt x="1" y="3348"/>
                  </a:lnTo>
                  <a:lnTo>
                    <a:pt x="1" y="3408"/>
                  </a:lnTo>
                  <a:lnTo>
                    <a:pt x="5753" y="3409"/>
                  </a:lnTo>
                  <a:lnTo>
                    <a:pt x="5753" y="3457"/>
                  </a:lnTo>
                  <a:lnTo>
                    <a:pt x="1" y="3456"/>
                  </a:lnTo>
                  <a:lnTo>
                    <a:pt x="1" y="3517"/>
                  </a:lnTo>
                  <a:lnTo>
                    <a:pt x="5753" y="3516"/>
                  </a:lnTo>
                  <a:lnTo>
                    <a:pt x="5753" y="3565"/>
                  </a:lnTo>
                  <a:lnTo>
                    <a:pt x="1" y="3565"/>
                  </a:lnTo>
                  <a:lnTo>
                    <a:pt x="1" y="3624"/>
                  </a:lnTo>
                  <a:lnTo>
                    <a:pt x="5753" y="3625"/>
                  </a:lnTo>
                  <a:lnTo>
                    <a:pt x="5753" y="3673"/>
                  </a:lnTo>
                  <a:lnTo>
                    <a:pt x="1" y="3672"/>
                  </a:lnTo>
                  <a:lnTo>
                    <a:pt x="1" y="3733"/>
                  </a:lnTo>
                  <a:lnTo>
                    <a:pt x="5753" y="3733"/>
                  </a:lnTo>
                  <a:lnTo>
                    <a:pt x="5753" y="3781"/>
                  </a:lnTo>
                  <a:lnTo>
                    <a:pt x="1" y="3781"/>
                  </a:lnTo>
                  <a:lnTo>
                    <a:pt x="1" y="3841"/>
                  </a:lnTo>
                  <a:lnTo>
                    <a:pt x="5753" y="3841"/>
                  </a:lnTo>
                  <a:lnTo>
                    <a:pt x="5753" y="3889"/>
                  </a:lnTo>
                </a:path>
              </a:pathLst>
            </a:custGeom>
            <a:ln w="9525" cap="rnd">
              <a:noFill/>
              <a:round/>
              <a:headEnd/>
              <a:tailEnd/>
            </a:ln>
            <a:effectLst/>
          </p:spPr>
          <p:txBody>
            <a:bodyPr/>
            <a:lstStyle/>
            <a:p>
              <a:endParaRPr lang="en-US" dirty="0"/>
            </a:p>
          </p:txBody>
        </p:sp>
      </p:grpSp>
      <p:sp>
        <p:nvSpPr>
          <p:cNvPr id="11269" name="Rectangle 5"/>
          <p:cNvSpPr>
            <a:spLocks noGrp="1" noChangeArrowheads="1"/>
          </p:cNvSpPr>
          <p:nvPr>
            <p:ph type="ctrTitle" sz="quarter"/>
          </p:nvPr>
        </p:nvSpPr>
        <p:spPr>
          <a:xfrm>
            <a:off x="685800" y="2286000"/>
            <a:ext cx="7772400" cy="1143000"/>
          </a:xfrm>
        </p:spPr>
        <p:txBody>
          <a:bodyPr/>
          <a:lstStyle>
            <a:lvl1pPr>
              <a:defRPr/>
            </a:lvl1pPr>
          </a:lstStyle>
          <a:p>
            <a:r>
              <a:rPr lang="en-US" smtClean="0"/>
              <a:t>Click to edit Master title style</a:t>
            </a:r>
            <a:endParaRPr lang="en-US"/>
          </a:p>
        </p:txBody>
      </p:sp>
      <p:sp>
        <p:nvSpPr>
          <p:cNvPr id="11270" name="Rectangle 6"/>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11271" name="Rectangle 7"/>
          <p:cNvSpPr>
            <a:spLocks noGrp="1" noChangeArrowheads="1"/>
          </p:cNvSpPr>
          <p:nvPr>
            <p:ph type="dt" sz="quarter" idx="2"/>
          </p:nvPr>
        </p:nvSpPr>
        <p:spPr/>
        <p:txBody>
          <a:bodyPr/>
          <a:lstStyle>
            <a:lvl1pPr>
              <a:defRPr/>
            </a:lvl1pPr>
          </a:lstStyle>
          <a:p>
            <a:fld id="{06B55607-5723-487C-9560-B004AF175CA9}" type="datetimeFigureOut">
              <a:rPr lang="en-US" smtClean="0"/>
              <a:pPr/>
              <a:t>12/3/2014</a:t>
            </a:fld>
            <a:endParaRPr lang="en-US" dirty="0"/>
          </a:p>
        </p:txBody>
      </p:sp>
      <p:sp>
        <p:nvSpPr>
          <p:cNvPr id="11272" name="Rectangle 8"/>
          <p:cNvSpPr>
            <a:spLocks noGrp="1" noChangeArrowheads="1"/>
          </p:cNvSpPr>
          <p:nvPr>
            <p:ph type="ftr" sz="quarter" idx="3"/>
          </p:nvPr>
        </p:nvSpPr>
        <p:spPr/>
        <p:txBody>
          <a:bodyPr/>
          <a:lstStyle>
            <a:lvl1pPr>
              <a:defRPr/>
            </a:lvl1pPr>
          </a:lstStyle>
          <a:p>
            <a:endParaRPr lang="en-US" dirty="0"/>
          </a:p>
        </p:txBody>
      </p:sp>
      <p:sp>
        <p:nvSpPr>
          <p:cNvPr id="11273" name="Rectangle 9"/>
          <p:cNvSpPr>
            <a:spLocks noGrp="1" noChangeArrowheads="1"/>
          </p:cNvSpPr>
          <p:nvPr>
            <p:ph type="sldNum" sz="quarter" idx="4"/>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B55607-5723-487C-9560-B004AF175CA9}" type="datetimeFigureOut">
              <a:rPr lang="en-US" smtClean="0"/>
              <a:pPr/>
              <a:t>12/3/2014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5F9DF68-29FC-4FE6-B6A5-727644F379B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4475" cy="6845300"/>
            <a:chOff x="0" y="0"/>
            <a:chExt cx="5754" cy="4312"/>
          </a:xfrm>
        </p:grpSpPr>
        <p:sp>
          <p:nvSpPr>
            <p:cNvPr id="10243" name="Rectangle 3"/>
            <p:cNvSpPr>
              <a:spLocks noChangeArrowheads="1"/>
            </p:cNvSpPr>
            <p:nvPr/>
          </p:nvSpPr>
          <p:spPr bwMode="hidden">
            <a:xfrm>
              <a:off x="0" y="0"/>
              <a:ext cx="5753" cy="4312"/>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dirty="0"/>
            </a:p>
          </p:txBody>
        </p:sp>
        <p:sp useBgFill="1">
          <p:nvSpPr>
            <p:cNvPr id="10244" name="Freeform 4"/>
            <p:cNvSpPr>
              <a:spLocks/>
            </p:cNvSpPr>
            <p:nvPr/>
          </p:nvSpPr>
          <p:spPr bwMode="hidden">
            <a:xfrm>
              <a:off x="0" y="73"/>
              <a:ext cx="5754" cy="4166"/>
            </a:xfrm>
            <a:custGeom>
              <a:avLst/>
              <a:gdLst/>
              <a:ahLst/>
              <a:cxnLst>
                <a:cxn ang="0">
                  <a:pos x="1" y="3948"/>
                </a:cxn>
                <a:cxn ang="0">
                  <a:pos x="1" y="3997"/>
                </a:cxn>
                <a:cxn ang="0">
                  <a:pos x="5753" y="4105"/>
                </a:cxn>
                <a:cxn ang="0">
                  <a:pos x="5753" y="4165"/>
                </a:cxn>
                <a:cxn ang="0">
                  <a:pos x="1" y="61"/>
                </a:cxn>
                <a:cxn ang="0">
                  <a:pos x="1" y="108"/>
                </a:cxn>
                <a:cxn ang="0">
                  <a:pos x="5753" y="216"/>
                </a:cxn>
                <a:cxn ang="0">
                  <a:pos x="5753" y="277"/>
                </a:cxn>
                <a:cxn ang="0">
                  <a:pos x="1" y="384"/>
                </a:cxn>
                <a:cxn ang="0">
                  <a:pos x="1" y="432"/>
                </a:cxn>
                <a:cxn ang="0">
                  <a:pos x="5753" y="540"/>
                </a:cxn>
                <a:cxn ang="0">
                  <a:pos x="5753" y="600"/>
                </a:cxn>
                <a:cxn ang="0">
                  <a:pos x="1" y="708"/>
                </a:cxn>
                <a:cxn ang="0">
                  <a:pos x="1" y="756"/>
                </a:cxn>
                <a:cxn ang="0">
                  <a:pos x="5753" y="865"/>
                </a:cxn>
                <a:cxn ang="0">
                  <a:pos x="5753" y="925"/>
                </a:cxn>
                <a:cxn ang="0">
                  <a:pos x="1" y="1032"/>
                </a:cxn>
                <a:cxn ang="0">
                  <a:pos x="1" y="1080"/>
                </a:cxn>
                <a:cxn ang="0">
                  <a:pos x="5753" y="1188"/>
                </a:cxn>
                <a:cxn ang="0">
                  <a:pos x="5753" y="1248"/>
                </a:cxn>
                <a:cxn ang="0">
                  <a:pos x="1" y="1357"/>
                </a:cxn>
                <a:cxn ang="0">
                  <a:pos x="1" y="1404"/>
                </a:cxn>
                <a:cxn ang="0">
                  <a:pos x="5753" y="1512"/>
                </a:cxn>
                <a:cxn ang="0">
                  <a:pos x="5753" y="1572"/>
                </a:cxn>
                <a:cxn ang="0">
                  <a:pos x="1" y="1680"/>
                </a:cxn>
                <a:cxn ang="0">
                  <a:pos x="1" y="1728"/>
                </a:cxn>
                <a:cxn ang="0">
                  <a:pos x="5753" y="1836"/>
                </a:cxn>
                <a:cxn ang="0">
                  <a:pos x="5753" y="1896"/>
                </a:cxn>
                <a:cxn ang="0">
                  <a:pos x="1" y="2005"/>
                </a:cxn>
                <a:cxn ang="0">
                  <a:pos x="1" y="2052"/>
                </a:cxn>
                <a:cxn ang="0">
                  <a:pos x="5753" y="2161"/>
                </a:cxn>
                <a:cxn ang="0">
                  <a:pos x="5753" y="2220"/>
                </a:cxn>
                <a:cxn ang="0">
                  <a:pos x="1" y="2328"/>
                </a:cxn>
                <a:cxn ang="0">
                  <a:pos x="1" y="2376"/>
                </a:cxn>
                <a:cxn ang="0">
                  <a:pos x="5753" y="2484"/>
                </a:cxn>
                <a:cxn ang="0">
                  <a:pos x="5753" y="2545"/>
                </a:cxn>
                <a:cxn ang="0">
                  <a:pos x="1" y="2652"/>
                </a:cxn>
                <a:cxn ang="0">
                  <a:pos x="1" y="2700"/>
                </a:cxn>
                <a:cxn ang="0">
                  <a:pos x="5753" y="2808"/>
                </a:cxn>
                <a:cxn ang="0">
                  <a:pos x="5753" y="2868"/>
                </a:cxn>
                <a:cxn ang="0">
                  <a:pos x="1" y="2977"/>
                </a:cxn>
                <a:cxn ang="0">
                  <a:pos x="1" y="3024"/>
                </a:cxn>
                <a:cxn ang="0">
                  <a:pos x="5753" y="3132"/>
                </a:cxn>
                <a:cxn ang="0">
                  <a:pos x="5753" y="3192"/>
                </a:cxn>
                <a:cxn ang="0">
                  <a:pos x="1" y="3301"/>
                </a:cxn>
                <a:cxn ang="0">
                  <a:pos x="1" y="3348"/>
                </a:cxn>
                <a:cxn ang="0">
                  <a:pos x="5753" y="3457"/>
                </a:cxn>
                <a:cxn ang="0">
                  <a:pos x="5753" y="3516"/>
                </a:cxn>
                <a:cxn ang="0">
                  <a:pos x="1" y="3624"/>
                </a:cxn>
                <a:cxn ang="0">
                  <a:pos x="1" y="3672"/>
                </a:cxn>
                <a:cxn ang="0">
                  <a:pos x="5753" y="3781"/>
                </a:cxn>
                <a:cxn ang="0">
                  <a:pos x="5753" y="3841"/>
                </a:cxn>
              </a:cxnLst>
              <a:rect l="0" t="0" r="r" b="b"/>
              <a:pathLst>
                <a:path w="5754" h="4166">
                  <a:moveTo>
                    <a:pt x="5753" y="3889"/>
                  </a:moveTo>
                  <a:lnTo>
                    <a:pt x="1" y="3888"/>
                  </a:lnTo>
                  <a:lnTo>
                    <a:pt x="1" y="3948"/>
                  </a:lnTo>
                  <a:lnTo>
                    <a:pt x="5753" y="3948"/>
                  </a:lnTo>
                  <a:lnTo>
                    <a:pt x="5753" y="3996"/>
                  </a:lnTo>
                  <a:lnTo>
                    <a:pt x="1" y="3997"/>
                  </a:lnTo>
                  <a:lnTo>
                    <a:pt x="1" y="4056"/>
                  </a:lnTo>
                  <a:lnTo>
                    <a:pt x="5753" y="4056"/>
                  </a:lnTo>
                  <a:lnTo>
                    <a:pt x="5753" y="4105"/>
                  </a:lnTo>
                  <a:lnTo>
                    <a:pt x="1" y="4104"/>
                  </a:lnTo>
                  <a:lnTo>
                    <a:pt x="1" y="4165"/>
                  </a:lnTo>
                  <a:lnTo>
                    <a:pt x="5753" y="4165"/>
                  </a:lnTo>
                  <a:lnTo>
                    <a:pt x="5753" y="0"/>
                  </a:lnTo>
                  <a:lnTo>
                    <a:pt x="1" y="0"/>
                  </a:lnTo>
                  <a:lnTo>
                    <a:pt x="1" y="61"/>
                  </a:lnTo>
                  <a:lnTo>
                    <a:pt x="5753" y="60"/>
                  </a:lnTo>
                  <a:lnTo>
                    <a:pt x="5753" y="108"/>
                  </a:lnTo>
                  <a:lnTo>
                    <a:pt x="1" y="108"/>
                  </a:lnTo>
                  <a:lnTo>
                    <a:pt x="1" y="168"/>
                  </a:lnTo>
                  <a:lnTo>
                    <a:pt x="5753" y="169"/>
                  </a:lnTo>
                  <a:lnTo>
                    <a:pt x="5753" y="216"/>
                  </a:lnTo>
                  <a:lnTo>
                    <a:pt x="1" y="216"/>
                  </a:lnTo>
                  <a:lnTo>
                    <a:pt x="1" y="276"/>
                  </a:lnTo>
                  <a:lnTo>
                    <a:pt x="5753" y="277"/>
                  </a:lnTo>
                  <a:lnTo>
                    <a:pt x="5753" y="324"/>
                  </a:lnTo>
                  <a:lnTo>
                    <a:pt x="1" y="324"/>
                  </a:lnTo>
                  <a:lnTo>
                    <a:pt x="1" y="384"/>
                  </a:lnTo>
                  <a:lnTo>
                    <a:pt x="5753" y="384"/>
                  </a:lnTo>
                  <a:lnTo>
                    <a:pt x="5753" y="432"/>
                  </a:lnTo>
                  <a:lnTo>
                    <a:pt x="1" y="432"/>
                  </a:lnTo>
                  <a:lnTo>
                    <a:pt x="1" y="492"/>
                  </a:lnTo>
                  <a:lnTo>
                    <a:pt x="5753" y="493"/>
                  </a:lnTo>
                  <a:lnTo>
                    <a:pt x="5753" y="540"/>
                  </a:lnTo>
                  <a:lnTo>
                    <a:pt x="1" y="540"/>
                  </a:lnTo>
                  <a:lnTo>
                    <a:pt x="1" y="600"/>
                  </a:lnTo>
                  <a:lnTo>
                    <a:pt x="5753" y="600"/>
                  </a:lnTo>
                  <a:lnTo>
                    <a:pt x="5753" y="648"/>
                  </a:lnTo>
                  <a:lnTo>
                    <a:pt x="1" y="648"/>
                  </a:lnTo>
                  <a:lnTo>
                    <a:pt x="1" y="708"/>
                  </a:lnTo>
                  <a:lnTo>
                    <a:pt x="5753" y="709"/>
                  </a:lnTo>
                  <a:lnTo>
                    <a:pt x="5753" y="756"/>
                  </a:lnTo>
                  <a:lnTo>
                    <a:pt x="1" y="756"/>
                  </a:lnTo>
                  <a:lnTo>
                    <a:pt x="1" y="816"/>
                  </a:lnTo>
                  <a:lnTo>
                    <a:pt x="5753" y="817"/>
                  </a:lnTo>
                  <a:lnTo>
                    <a:pt x="5753" y="865"/>
                  </a:lnTo>
                  <a:lnTo>
                    <a:pt x="1" y="864"/>
                  </a:lnTo>
                  <a:lnTo>
                    <a:pt x="1" y="925"/>
                  </a:lnTo>
                  <a:lnTo>
                    <a:pt x="5753" y="925"/>
                  </a:lnTo>
                  <a:lnTo>
                    <a:pt x="5753" y="973"/>
                  </a:lnTo>
                  <a:lnTo>
                    <a:pt x="1" y="972"/>
                  </a:lnTo>
                  <a:lnTo>
                    <a:pt x="1" y="1032"/>
                  </a:lnTo>
                  <a:lnTo>
                    <a:pt x="5753" y="1033"/>
                  </a:lnTo>
                  <a:lnTo>
                    <a:pt x="5753" y="1080"/>
                  </a:lnTo>
                  <a:lnTo>
                    <a:pt x="1" y="1080"/>
                  </a:lnTo>
                  <a:lnTo>
                    <a:pt x="1" y="1140"/>
                  </a:lnTo>
                  <a:lnTo>
                    <a:pt x="5753" y="1140"/>
                  </a:lnTo>
                  <a:lnTo>
                    <a:pt x="5753" y="1188"/>
                  </a:lnTo>
                  <a:lnTo>
                    <a:pt x="1" y="1188"/>
                  </a:lnTo>
                  <a:lnTo>
                    <a:pt x="1" y="1248"/>
                  </a:lnTo>
                  <a:lnTo>
                    <a:pt x="5753" y="1248"/>
                  </a:lnTo>
                  <a:lnTo>
                    <a:pt x="5753" y="1296"/>
                  </a:lnTo>
                  <a:lnTo>
                    <a:pt x="1" y="1297"/>
                  </a:lnTo>
                  <a:lnTo>
                    <a:pt x="1" y="1357"/>
                  </a:lnTo>
                  <a:lnTo>
                    <a:pt x="5753" y="1356"/>
                  </a:lnTo>
                  <a:lnTo>
                    <a:pt x="5753" y="1404"/>
                  </a:lnTo>
                  <a:lnTo>
                    <a:pt x="1" y="1404"/>
                  </a:lnTo>
                  <a:lnTo>
                    <a:pt x="1" y="1465"/>
                  </a:lnTo>
                  <a:lnTo>
                    <a:pt x="5753" y="1464"/>
                  </a:lnTo>
                  <a:lnTo>
                    <a:pt x="5753" y="1512"/>
                  </a:lnTo>
                  <a:lnTo>
                    <a:pt x="1" y="1512"/>
                  </a:lnTo>
                  <a:lnTo>
                    <a:pt x="1" y="1572"/>
                  </a:lnTo>
                  <a:lnTo>
                    <a:pt x="5753" y="1572"/>
                  </a:lnTo>
                  <a:lnTo>
                    <a:pt x="5753" y="1620"/>
                  </a:lnTo>
                  <a:lnTo>
                    <a:pt x="1" y="1620"/>
                  </a:lnTo>
                  <a:lnTo>
                    <a:pt x="1" y="1680"/>
                  </a:lnTo>
                  <a:lnTo>
                    <a:pt x="5753" y="1681"/>
                  </a:lnTo>
                  <a:lnTo>
                    <a:pt x="5753" y="1728"/>
                  </a:lnTo>
                  <a:lnTo>
                    <a:pt x="1" y="1728"/>
                  </a:lnTo>
                  <a:lnTo>
                    <a:pt x="1" y="1789"/>
                  </a:lnTo>
                  <a:lnTo>
                    <a:pt x="5753" y="1789"/>
                  </a:lnTo>
                  <a:lnTo>
                    <a:pt x="5753" y="1836"/>
                  </a:lnTo>
                  <a:lnTo>
                    <a:pt x="1" y="1836"/>
                  </a:lnTo>
                  <a:lnTo>
                    <a:pt x="1" y="1896"/>
                  </a:lnTo>
                  <a:lnTo>
                    <a:pt x="5753" y="1896"/>
                  </a:lnTo>
                  <a:lnTo>
                    <a:pt x="5753" y="1944"/>
                  </a:lnTo>
                  <a:lnTo>
                    <a:pt x="1" y="1944"/>
                  </a:lnTo>
                  <a:lnTo>
                    <a:pt x="1" y="2005"/>
                  </a:lnTo>
                  <a:lnTo>
                    <a:pt x="5753" y="2004"/>
                  </a:lnTo>
                  <a:lnTo>
                    <a:pt x="5753" y="2052"/>
                  </a:lnTo>
                  <a:lnTo>
                    <a:pt x="1" y="2052"/>
                  </a:lnTo>
                  <a:lnTo>
                    <a:pt x="1" y="2113"/>
                  </a:lnTo>
                  <a:lnTo>
                    <a:pt x="5753" y="2112"/>
                  </a:lnTo>
                  <a:lnTo>
                    <a:pt x="5753" y="2161"/>
                  </a:lnTo>
                  <a:lnTo>
                    <a:pt x="1" y="2160"/>
                  </a:lnTo>
                  <a:lnTo>
                    <a:pt x="1" y="2220"/>
                  </a:lnTo>
                  <a:lnTo>
                    <a:pt x="5753" y="2220"/>
                  </a:lnTo>
                  <a:lnTo>
                    <a:pt x="5753" y="2268"/>
                  </a:lnTo>
                  <a:lnTo>
                    <a:pt x="1" y="2268"/>
                  </a:lnTo>
                  <a:lnTo>
                    <a:pt x="1" y="2328"/>
                  </a:lnTo>
                  <a:lnTo>
                    <a:pt x="5753" y="2328"/>
                  </a:lnTo>
                  <a:lnTo>
                    <a:pt x="5753" y="2376"/>
                  </a:lnTo>
                  <a:lnTo>
                    <a:pt x="1" y="2376"/>
                  </a:lnTo>
                  <a:lnTo>
                    <a:pt x="1" y="2437"/>
                  </a:lnTo>
                  <a:lnTo>
                    <a:pt x="5753" y="2436"/>
                  </a:lnTo>
                  <a:lnTo>
                    <a:pt x="5753" y="2484"/>
                  </a:lnTo>
                  <a:lnTo>
                    <a:pt x="1" y="2484"/>
                  </a:lnTo>
                  <a:lnTo>
                    <a:pt x="1" y="2545"/>
                  </a:lnTo>
                  <a:lnTo>
                    <a:pt x="5753" y="2545"/>
                  </a:lnTo>
                  <a:lnTo>
                    <a:pt x="5753" y="2592"/>
                  </a:lnTo>
                  <a:lnTo>
                    <a:pt x="1" y="2592"/>
                  </a:lnTo>
                  <a:lnTo>
                    <a:pt x="1" y="2652"/>
                  </a:lnTo>
                  <a:lnTo>
                    <a:pt x="5753" y="2652"/>
                  </a:lnTo>
                  <a:lnTo>
                    <a:pt x="5753" y="2700"/>
                  </a:lnTo>
                  <a:lnTo>
                    <a:pt x="1" y="2700"/>
                  </a:lnTo>
                  <a:lnTo>
                    <a:pt x="1" y="2761"/>
                  </a:lnTo>
                  <a:lnTo>
                    <a:pt x="5753" y="2760"/>
                  </a:lnTo>
                  <a:lnTo>
                    <a:pt x="5753" y="2808"/>
                  </a:lnTo>
                  <a:lnTo>
                    <a:pt x="1" y="2808"/>
                  </a:lnTo>
                  <a:lnTo>
                    <a:pt x="1" y="2868"/>
                  </a:lnTo>
                  <a:lnTo>
                    <a:pt x="5753" y="2868"/>
                  </a:lnTo>
                  <a:lnTo>
                    <a:pt x="5753" y="2917"/>
                  </a:lnTo>
                  <a:lnTo>
                    <a:pt x="0" y="2917"/>
                  </a:lnTo>
                  <a:lnTo>
                    <a:pt x="1" y="2977"/>
                  </a:lnTo>
                  <a:lnTo>
                    <a:pt x="5753" y="2976"/>
                  </a:lnTo>
                  <a:lnTo>
                    <a:pt x="5753" y="3024"/>
                  </a:lnTo>
                  <a:lnTo>
                    <a:pt x="1" y="3024"/>
                  </a:lnTo>
                  <a:lnTo>
                    <a:pt x="1" y="3084"/>
                  </a:lnTo>
                  <a:lnTo>
                    <a:pt x="5753" y="3084"/>
                  </a:lnTo>
                  <a:lnTo>
                    <a:pt x="5753" y="3132"/>
                  </a:lnTo>
                  <a:lnTo>
                    <a:pt x="1" y="3132"/>
                  </a:lnTo>
                  <a:lnTo>
                    <a:pt x="1" y="3192"/>
                  </a:lnTo>
                  <a:lnTo>
                    <a:pt x="5753" y="3192"/>
                  </a:lnTo>
                  <a:lnTo>
                    <a:pt x="5753" y="3240"/>
                  </a:lnTo>
                  <a:lnTo>
                    <a:pt x="1" y="3240"/>
                  </a:lnTo>
                  <a:lnTo>
                    <a:pt x="1" y="3301"/>
                  </a:lnTo>
                  <a:lnTo>
                    <a:pt x="5753" y="3300"/>
                  </a:lnTo>
                  <a:lnTo>
                    <a:pt x="5753" y="3348"/>
                  </a:lnTo>
                  <a:lnTo>
                    <a:pt x="1" y="3348"/>
                  </a:lnTo>
                  <a:lnTo>
                    <a:pt x="1" y="3408"/>
                  </a:lnTo>
                  <a:lnTo>
                    <a:pt x="5753" y="3409"/>
                  </a:lnTo>
                  <a:lnTo>
                    <a:pt x="5753" y="3457"/>
                  </a:lnTo>
                  <a:lnTo>
                    <a:pt x="1" y="3456"/>
                  </a:lnTo>
                  <a:lnTo>
                    <a:pt x="1" y="3517"/>
                  </a:lnTo>
                  <a:lnTo>
                    <a:pt x="5753" y="3516"/>
                  </a:lnTo>
                  <a:lnTo>
                    <a:pt x="5753" y="3565"/>
                  </a:lnTo>
                  <a:lnTo>
                    <a:pt x="1" y="3565"/>
                  </a:lnTo>
                  <a:lnTo>
                    <a:pt x="1" y="3624"/>
                  </a:lnTo>
                  <a:lnTo>
                    <a:pt x="5753" y="3625"/>
                  </a:lnTo>
                  <a:lnTo>
                    <a:pt x="5753" y="3673"/>
                  </a:lnTo>
                  <a:lnTo>
                    <a:pt x="1" y="3672"/>
                  </a:lnTo>
                  <a:lnTo>
                    <a:pt x="1" y="3733"/>
                  </a:lnTo>
                  <a:lnTo>
                    <a:pt x="5753" y="3733"/>
                  </a:lnTo>
                  <a:lnTo>
                    <a:pt x="5753" y="3781"/>
                  </a:lnTo>
                  <a:lnTo>
                    <a:pt x="1" y="3781"/>
                  </a:lnTo>
                  <a:lnTo>
                    <a:pt x="1" y="3841"/>
                  </a:lnTo>
                  <a:lnTo>
                    <a:pt x="5753" y="3841"/>
                  </a:lnTo>
                  <a:lnTo>
                    <a:pt x="5753" y="3889"/>
                  </a:lnTo>
                </a:path>
              </a:pathLst>
            </a:custGeom>
            <a:ln w="9525" cap="rnd">
              <a:noFill/>
              <a:round/>
              <a:headEnd/>
              <a:tailEnd/>
            </a:ln>
            <a:effectLst/>
          </p:spPr>
          <p:txBody>
            <a:bodyPr/>
            <a:lstStyle/>
            <a:p>
              <a:endParaRPr lang="en-US" dirty="0"/>
            </a:p>
          </p:txBody>
        </p:sp>
      </p:grpSp>
      <p:sp>
        <p:nvSpPr>
          <p:cNvPr id="10245"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6"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7"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06B55607-5723-487C-9560-B004AF175CA9}" type="datetimeFigureOut">
              <a:rPr lang="en-US" smtClean="0"/>
              <a:pPr/>
              <a:t>12/3/2014</a:t>
            </a:fld>
            <a:endParaRPr lang="en-US" dirty="0"/>
          </a:p>
        </p:txBody>
      </p:sp>
      <p:sp>
        <p:nvSpPr>
          <p:cNvPr id="102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249"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45F9DF68-29FC-4FE6-B6A5-727644F379B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endoflife.stanford.edu/M11_pain_control/doses_m01.html" TargetMode="External"/><Relationship Id="rId2" Type="http://schemas.openxmlformats.org/officeDocument/2006/relationships/hyperlink" Target="http://www.globalrph.com/narcoticonv.htm" TargetMode="External"/><Relationship Id="rId1" Type="http://schemas.openxmlformats.org/officeDocument/2006/relationships/slideLayout" Target="../slideLayouts/slideLayout2.xml"/><Relationship Id="rId5" Type="http://schemas.openxmlformats.org/officeDocument/2006/relationships/hyperlink" Target="http://www.acpinternist.org/archives/2008/01/extra/pain_charts.pdf" TargetMode="External"/><Relationship Id="rId4" Type="http://schemas.openxmlformats.org/officeDocument/2006/relationships/hyperlink" Target="http://www.ohsu.edu/ahec/pain/part2sect6.pdf"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Opiate Analgesics </a:t>
            </a:r>
            <a:endParaRPr lang="en-US" dirty="0"/>
          </a:p>
        </p:txBody>
      </p:sp>
      <p:sp>
        <p:nvSpPr>
          <p:cNvPr id="3" name="Subtitle 2"/>
          <p:cNvSpPr>
            <a:spLocks noGrp="1"/>
          </p:cNvSpPr>
          <p:nvPr>
            <p:ph type="subTitle" sz="quarter" idx="1"/>
          </p:nvPr>
        </p:nvSpPr>
        <p:spPr/>
        <p:txBody>
          <a:bodyPr/>
          <a:lstStyle/>
          <a:p>
            <a:r>
              <a:rPr lang="en-US" dirty="0" smtClean="0"/>
              <a:t>Susan Stickevers, MD </a:t>
            </a:r>
          </a:p>
          <a:p>
            <a:r>
              <a:rPr lang="en-US" dirty="0" smtClean="0"/>
              <a:t>Residency Program Director, SUNY Stony Brook Dept of PM&amp;R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Always Perform a Risk Assessment for Abuse &amp; Diversion  </a:t>
            </a:r>
            <a:endParaRPr lang="en-US" sz="3200" dirty="0"/>
          </a:p>
        </p:txBody>
      </p:sp>
      <p:sp>
        <p:nvSpPr>
          <p:cNvPr id="6" name="Content Placeholder 5"/>
          <p:cNvSpPr>
            <a:spLocks noGrp="1"/>
          </p:cNvSpPr>
          <p:nvPr>
            <p:ph idx="1"/>
          </p:nvPr>
        </p:nvSpPr>
        <p:spPr>
          <a:xfrm>
            <a:off x="762000" y="1676400"/>
            <a:ext cx="7772400" cy="4114800"/>
          </a:xfrm>
        </p:spPr>
        <p:txBody>
          <a:bodyPr/>
          <a:lstStyle/>
          <a:p>
            <a:r>
              <a:rPr lang="en-US" dirty="0" smtClean="0"/>
              <a:t>Patients who are more likely to abuse opiates are :</a:t>
            </a:r>
          </a:p>
          <a:p>
            <a:pPr lvl="1"/>
            <a:r>
              <a:rPr lang="en-US" dirty="0" smtClean="0"/>
              <a:t>Younger </a:t>
            </a:r>
          </a:p>
          <a:p>
            <a:pPr lvl="1"/>
            <a:r>
              <a:rPr lang="en-US" dirty="0" smtClean="0"/>
              <a:t>Have a personal history of substance abuse </a:t>
            </a:r>
          </a:p>
          <a:p>
            <a:pPr lvl="1"/>
            <a:r>
              <a:rPr lang="en-US" dirty="0" smtClean="0"/>
              <a:t>Have a family history of substance abuse </a:t>
            </a:r>
          </a:p>
          <a:p>
            <a:pPr lvl="1"/>
            <a:r>
              <a:rPr lang="en-US" dirty="0" smtClean="0"/>
              <a:t>Have a psychiatric diagnosis of depression </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600" dirty="0" smtClean="0"/>
              <a:t>Oxymorphone </a:t>
            </a:r>
            <a:endParaRPr lang="en-US" sz="3600" dirty="0"/>
          </a:p>
        </p:txBody>
      </p:sp>
      <p:sp>
        <p:nvSpPr>
          <p:cNvPr id="3" name="Content Placeholder 2"/>
          <p:cNvSpPr>
            <a:spLocks noGrp="1"/>
          </p:cNvSpPr>
          <p:nvPr>
            <p:ph idx="1"/>
          </p:nvPr>
        </p:nvSpPr>
        <p:spPr>
          <a:xfrm>
            <a:off x="685800" y="1219200"/>
            <a:ext cx="7772400" cy="4114800"/>
          </a:xfrm>
        </p:spPr>
        <p:txBody>
          <a:bodyPr/>
          <a:lstStyle/>
          <a:p>
            <a:r>
              <a:rPr lang="en-US" sz="2400" dirty="0" smtClean="0">
                <a:effectLst/>
              </a:rPr>
              <a:t>Marketed in the US in immediate release and sustained release forms as Opana (IR) and Opana ER</a:t>
            </a:r>
          </a:p>
          <a:p>
            <a:r>
              <a:rPr lang="en-US" sz="2400" dirty="0" smtClean="0">
                <a:effectLst/>
              </a:rPr>
              <a:t>Semi – synthetic opioid analgesic</a:t>
            </a:r>
          </a:p>
          <a:p>
            <a:r>
              <a:rPr lang="en-US" sz="2400" dirty="0" smtClean="0">
                <a:effectLst/>
              </a:rPr>
              <a:t>Immediate release : Half life of 7 – 8 hrs. </a:t>
            </a:r>
          </a:p>
          <a:p>
            <a:r>
              <a:rPr lang="en-US" sz="2400" dirty="0" smtClean="0">
                <a:effectLst/>
              </a:rPr>
              <a:t>Metabolized in the liver </a:t>
            </a:r>
          </a:p>
          <a:p>
            <a:r>
              <a:rPr lang="en-US" sz="2400" dirty="0" smtClean="0">
                <a:effectLst/>
              </a:rPr>
              <a:t>Naturally produced in the body as a by product of the hepatic metabolism of oxycodone</a:t>
            </a:r>
          </a:p>
          <a:p>
            <a:r>
              <a:rPr lang="en-US" sz="2400" dirty="0" smtClean="0">
                <a:effectLst/>
              </a:rPr>
              <a:t>Duration of Analgesia for Oxymorphone IR : 6 – 8 hrs.  </a:t>
            </a:r>
          </a:p>
          <a:p>
            <a:r>
              <a:rPr lang="en-US" sz="2400" dirty="0" smtClean="0">
                <a:effectLst/>
              </a:rPr>
              <a:t>Starting dose for opiate naïve patients of Opana IR : 5 – 10 mg po Q 6 hrs. </a:t>
            </a:r>
          </a:p>
          <a:p>
            <a:endParaRPr 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Oxymorphone ER (Opana ER)</a:t>
            </a:r>
            <a:endParaRPr lang="en-US" dirty="0"/>
          </a:p>
        </p:txBody>
      </p:sp>
      <p:sp>
        <p:nvSpPr>
          <p:cNvPr id="3" name="Content Placeholder 2"/>
          <p:cNvSpPr>
            <a:spLocks noGrp="1"/>
          </p:cNvSpPr>
          <p:nvPr>
            <p:ph idx="1"/>
          </p:nvPr>
        </p:nvSpPr>
        <p:spPr>
          <a:xfrm>
            <a:off x="685800" y="1676400"/>
            <a:ext cx="7772400" cy="4114800"/>
          </a:xfrm>
        </p:spPr>
        <p:txBody>
          <a:bodyPr/>
          <a:lstStyle/>
          <a:p>
            <a:r>
              <a:rPr lang="en-US" sz="2400" dirty="0" smtClean="0"/>
              <a:t>Dosed every 12 hours </a:t>
            </a:r>
          </a:p>
          <a:p>
            <a:r>
              <a:rPr lang="en-US" sz="2400" dirty="0" smtClean="0"/>
              <a:t>Use 5 mg po Q 12 hours as the initial dose in opiate non tolerant patients &amp; in patients with mild hepatic impairment and renal impairment (creatinine clearance &lt; 50 and in patients &gt; 65 yrs old </a:t>
            </a:r>
          </a:p>
          <a:p>
            <a:r>
              <a:rPr lang="en-US" sz="2400" dirty="0" smtClean="0"/>
              <a:t>Titrate dose at a minimum of 2 day intervals </a:t>
            </a:r>
          </a:p>
          <a:p>
            <a:r>
              <a:rPr lang="en-US" sz="2400" dirty="0" smtClean="0"/>
              <a:t>Do not crush or chew, do not ingest alcohol while on this drug </a:t>
            </a:r>
          </a:p>
          <a:p>
            <a:r>
              <a:rPr lang="en-US" sz="2400" dirty="0" smtClean="0"/>
              <a:t>Contraindicated in moderate and severe hepatic impairment </a:t>
            </a:r>
          </a:p>
          <a:p>
            <a:r>
              <a:rPr lang="en-US" sz="2400" dirty="0" smtClean="0"/>
              <a:t>Approximately an oral morphine : oxymorphone ER ratio of 3:1</a:t>
            </a:r>
          </a:p>
          <a:p>
            <a:endParaRPr lang="en-US" sz="2400" dirty="0" smtClean="0"/>
          </a:p>
          <a:p>
            <a:endParaRPr lang="en-US" sz="2400"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Pentazocine </a:t>
            </a:r>
            <a:endParaRPr lang="en-US" dirty="0"/>
          </a:p>
        </p:txBody>
      </p:sp>
      <p:sp>
        <p:nvSpPr>
          <p:cNvPr id="3" name="Content Placeholder 2"/>
          <p:cNvSpPr>
            <a:spLocks noGrp="1"/>
          </p:cNvSpPr>
          <p:nvPr>
            <p:ph idx="1"/>
          </p:nvPr>
        </p:nvSpPr>
        <p:spPr>
          <a:xfrm>
            <a:off x="685800" y="1295400"/>
            <a:ext cx="7772400" cy="4114800"/>
          </a:xfrm>
        </p:spPr>
        <p:txBody>
          <a:bodyPr/>
          <a:lstStyle/>
          <a:p>
            <a:r>
              <a:rPr lang="en-US" sz="2400" dirty="0" smtClean="0">
                <a:effectLst/>
              </a:rPr>
              <a:t>An opiate agonist – antagonist : agonist at the kappa receptor, antagonist at the mu receptor  </a:t>
            </a:r>
          </a:p>
          <a:p>
            <a:r>
              <a:rPr lang="en-US" sz="2400" dirty="0" smtClean="0">
                <a:effectLst/>
              </a:rPr>
              <a:t>IM or IV Administration : 30 mg q 3 - 4 hours (not to exceed 60 mg/dose I.M., or 30 mg/dose I.V.). Maximum daily dosage is 360 mg.</a:t>
            </a:r>
          </a:p>
          <a:p>
            <a:r>
              <a:rPr lang="en-US" sz="2400" dirty="0" smtClean="0">
                <a:effectLst/>
              </a:rPr>
              <a:t>Oral </a:t>
            </a:r>
            <a:r>
              <a:rPr lang="en-US" sz="2400" i="1" dirty="0" smtClean="0">
                <a:effectLst/>
              </a:rPr>
              <a:t>Tablets:</a:t>
            </a:r>
            <a:r>
              <a:rPr lang="en-US" sz="2400" dirty="0" smtClean="0">
                <a:effectLst/>
              </a:rPr>
              <a:t> 50 mg pentazocine and 0.5 mg naloxone (Talwin NX); 25 mg pentazocine and 650 mg acetaminophen (Talacen)</a:t>
            </a:r>
          </a:p>
          <a:p>
            <a:pPr lvl="1"/>
            <a:r>
              <a:rPr lang="en-US" sz="2000" dirty="0" smtClean="0">
                <a:effectLst/>
              </a:rPr>
              <a:t>Oral Dosing of Talwin Nx : q 3 to 4 hours, increased to two tablets p.r.n., up to a maximum of 12 tablets daily</a:t>
            </a:r>
          </a:p>
          <a:p>
            <a:pPr lvl="1"/>
            <a:r>
              <a:rPr lang="en-US" sz="2000" dirty="0" smtClean="0">
                <a:effectLst/>
              </a:rPr>
              <a:t>One tablet (Talacen) P.O. q 4 hours; up to a maximum of six tablets daily</a:t>
            </a:r>
          </a:p>
          <a:p>
            <a:endParaRPr lang="en-US" sz="2400" dirty="0">
              <a:effectLs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t>Pentazocine </a:t>
            </a:r>
            <a:endParaRPr lang="en-US" sz="3200" dirty="0"/>
          </a:p>
        </p:txBody>
      </p:sp>
      <p:sp>
        <p:nvSpPr>
          <p:cNvPr id="3" name="Content Placeholder 2"/>
          <p:cNvSpPr>
            <a:spLocks noGrp="1"/>
          </p:cNvSpPr>
          <p:nvPr>
            <p:ph idx="1"/>
          </p:nvPr>
        </p:nvSpPr>
        <p:spPr>
          <a:xfrm>
            <a:off x="609600" y="1143000"/>
            <a:ext cx="7772400" cy="4114800"/>
          </a:xfrm>
        </p:spPr>
        <p:txBody>
          <a:bodyPr/>
          <a:lstStyle/>
          <a:p>
            <a:r>
              <a:rPr lang="en-US" sz="2400" dirty="0" smtClean="0">
                <a:effectLst/>
              </a:rPr>
              <a:t>Also known as Talwin, Fortral, Talacen (with APAP) or Talwin  NX (combination with naloxone) , Fortwin (IM or IV injectable)</a:t>
            </a:r>
          </a:p>
          <a:p>
            <a:r>
              <a:rPr lang="en-US" sz="2400" dirty="0" smtClean="0">
                <a:effectLst/>
              </a:rPr>
              <a:t>Synthetic </a:t>
            </a:r>
          </a:p>
          <a:p>
            <a:r>
              <a:rPr lang="en-US" sz="2400" dirty="0" smtClean="0">
                <a:effectLst/>
              </a:rPr>
              <a:t>Opiate agonist – antagonist of the benzomorphan class </a:t>
            </a:r>
          </a:p>
          <a:p>
            <a:r>
              <a:rPr lang="en-US" sz="2400" dirty="0" smtClean="0"/>
              <a:t>This compound  exists as two enantiomers, named (d)pentazocine and (l)-pentazocine. (l)-pentazocine is a kappa-opioid receptor agonist, while (d)-pentazocine is not, instead displaying a ten-fold greater affinity for the NMDA receptor</a:t>
            </a:r>
            <a:endParaRPr lang="en-US" sz="2400" dirty="0" smtClean="0">
              <a:effectLst/>
            </a:endParaRPr>
          </a:p>
          <a:p>
            <a:endParaRPr lang="en-US" sz="2400" dirty="0" smtClean="0">
              <a:effectLst/>
            </a:endParaRPr>
          </a:p>
          <a:p>
            <a:endParaRPr lang="en-US" sz="2400" dirty="0">
              <a:effectLs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Talwin</a:t>
            </a:r>
            <a:endParaRPr lang="en-US" dirty="0"/>
          </a:p>
        </p:txBody>
      </p:sp>
      <p:sp>
        <p:nvSpPr>
          <p:cNvPr id="3" name="Content Placeholder 2"/>
          <p:cNvSpPr>
            <a:spLocks noGrp="1"/>
          </p:cNvSpPr>
          <p:nvPr>
            <p:ph idx="1"/>
          </p:nvPr>
        </p:nvSpPr>
        <p:spPr/>
        <p:txBody>
          <a:bodyPr/>
          <a:lstStyle/>
          <a:p>
            <a:r>
              <a:rPr lang="en-US" dirty="0" smtClean="0">
                <a:effectLst/>
              </a:rPr>
              <a:t>Some evidence suggests that pentazocine may differ from other marketed narcotics in one respect - it causes little or no elevation in biliary tract pressures</a:t>
            </a:r>
          </a:p>
          <a:p>
            <a:pPr>
              <a:buNone/>
            </a:pPr>
            <a:endParaRPr lang="en-US" dirty="0">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Pentazocine Drug Interactions</a:t>
            </a:r>
            <a:endParaRPr lang="en-US" dirty="0"/>
          </a:p>
        </p:txBody>
      </p:sp>
      <p:sp>
        <p:nvSpPr>
          <p:cNvPr id="3" name="Content Placeholder 2"/>
          <p:cNvSpPr>
            <a:spLocks noGrp="1"/>
          </p:cNvSpPr>
          <p:nvPr>
            <p:ph idx="1"/>
          </p:nvPr>
        </p:nvSpPr>
        <p:spPr/>
        <p:txBody>
          <a:bodyPr/>
          <a:lstStyle/>
          <a:p>
            <a:r>
              <a:rPr lang="en-US" sz="2800" dirty="0" smtClean="0">
                <a:effectLst/>
              </a:rPr>
              <a:t>Concomitant use of monoamine oxidase inhibitors (MAOIs) with pentazocine may cause CNS excitation and hypertension through their respective effects on catecholamines. </a:t>
            </a:r>
          </a:p>
          <a:p>
            <a:r>
              <a:rPr lang="en-US" sz="2800" dirty="0" smtClean="0">
                <a:effectLst/>
              </a:rPr>
              <a:t>Caution should therefore be observed in administering pentazocine to patients who are currently receiving MAOIs or who have received them within the preceding 14 days.</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fc04.deviantart.com/fs16/f/2007/137/a/2/Opium_by_SMALLBROWNFISH.jpg"/>
          <p:cNvPicPr>
            <a:picLocks noChangeAspect="1" noChangeArrowheads="1"/>
          </p:cNvPicPr>
          <p:nvPr/>
        </p:nvPicPr>
        <p:blipFill>
          <a:blip r:embed="rId2" cstate="print"/>
          <a:srcRect/>
          <a:stretch>
            <a:fillRect/>
          </a:stretch>
        </p:blipFill>
        <p:spPr bwMode="auto">
          <a:xfrm>
            <a:off x="2057398" y="457198"/>
            <a:ext cx="4669566" cy="6321247"/>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600" dirty="0" smtClean="0"/>
              <a:t>Levorphanol </a:t>
            </a:r>
            <a:endParaRPr lang="en-US" sz="3600" dirty="0"/>
          </a:p>
        </p:txBody>
      </p:sp>
      <p:sp>
        <p:nvSpPr>
          <p:cNvPr id="3" name="Content Placeholder 2"/>
          <p:cNvSpPr>
            <a:spLocks noGrp="1"/>
          </p:cNvSpPr>
          <p:nvPr>
            <p:ph idx="1"/>
          </p:nvPr>
        </p:nvSpPr>
        <p:spPr>
          <a:xfrm>
            <a:off x="685800" y="1371600"/>
            <a:ext cx="7772400" cy="4114800"/>
          </a:xfrm>
        </p:spPr>
        <p:txBody>
          <a:bodyPr/>
          <a:lstStyle/>
          <a:p>
            <a:r>
              <a:rPr lang="en-US" sz="2400" dirty="0" smtClean="0">
                <a:effectLst/>
              </a:rPr>
              <a:t>Also known as </a:t>
            </a:r>
            <a:r>
              <a:rPr lang="en-US" sz="2400" b="1" dirty="0" smtClean="0">
                <a:effectLst/>
              </a:rPr>
              <a:t>Levo-Dromoran</a:t>
            </a:r>
          </a:p>
          <a:p>
            <a:r>
              <a:rPr lang="en-US" sz="2400" dirty="0" smtClean="0">
                <a:effectLst/>
              </a:rPr>
              <a:t>Has affinity for mu, kappa, and delta opiate receptors, as well as NMDA receptor antagonist properties </a:t>
            </a:r>
          </a:p>
          <a:p>
            <a:r>
              <a:rPr lang="en-US" sz="2400" dirty="0" smtClean="0">
                <a:effectLst/>
              </a:rPr>
              <a:t>Reaches its peak effect in 0.5 – 1.5 hrs</a:t>
            </a:r>
          </a:p>
          <a:p>
            <a:r>
              <a:rPr lang="en-US" sz="2400" dirty="0" smtClean="0">
                <a:effectLst/>
              </a:rPr>
              <a:t>Duration of Analgesia 4 – 6 hrs. </a:t>
            </a:r>
          </a:p>
          <a:p>
            <a:r>
              <a:rPr lang="en-US" sz="2400" dirty="0" smtClean="0">
                <a:effectLst/>
              </a:rPr>
              <a:t>Has a long half life and can accumulate rapidly </a:t>
            </a:r>
          </a:p>
          <a:p>
            <a:r>
              <a:rPr lang="en-US" sz="2400" dirty="0" smtClean="0">
                <a:effectLst/>
              </a:rPr>
              <a:t>Typically dosed 2 mg IV or 4 mg po every 6 – 8 hrs.</a:t>
            </a:r>
          </a:p>
          <a:p>
            <a:r>
              <a:rPr lang="en-US" sz="2400" dirty="0" smtClean="0">
                <a:effectLst/>
              </a:rPr>
              <a:t>Drug Interactions : Although no interaction between MAO inhibitors and Levo-Dromoran has been observed, it is not recommended for use with MAO inhibitors.</a:t>
            </a:r>
          </a:p>
          <a:p>
            <a:endParaRPr lang="en-US" sz="2400" dirty="0" smtClean="0">
              <a:effectLst/>
            </a:endParaRPr>
          </a:p>
          <a:p>
            <a:endParaRPr lang="en-US" sz="2400" dirty="0">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2800" dirty="0" smtClean="0"/>
              <a:t>A Drug Which You Should </a:t>
            </a:r>
            <a:r>
              <a:rPr lang="en-US" sz="2800" b="1" i="1" u="sng" dirty="0" smtClean="0"/>
              <a:t>Not </a:t>
            </a:r>
            <a:r>
              <a:rPr lang="en-US" sz="2800" dirty="0" smtClean="0"/>
              <a:t>Use : Meperidine </a:t>
            </a:r>
            <a:endParaRPr lang="en-US" sz="2800" dirty="0"/>
          </a:p>
        </p:txBody>
      </p:sp>
      <p:sp>
        <p:nvSpPr>
          <p:cNvPr id="3" name="Content Placeholder 2"/>
          <p:cNvSpPr>
            <a:spLocks noGrp="1"/>
          </p:cNvSpPr>
          <p:nvPr>
            <p:ph idx="1"/>
          </p:nvPr>
        </p:nvSpPr>
        <p:spPr>
          <a:xfrm>
            <a:off x="685800" y="1295400"/>
            <a:ext cx="7772400" cy="4114800"/>
          </a:xfrm>
        </p:spPr>
        <p:txBody>
          <a:bodyPr/>
          <a:lstStyle/>
          <a:p>
            <a:r>
              <a:rPr lang="en-US" sz="2400" dirty="0" smtClean="0"/>
              <a:t>It is a synthetic opiate which is weaker than morphine with relatively weak mu opiate receptor agonist properties which was initially designed in Nazi Germany </a:t>
            </a:r>
          </a:p>
          <a:p>
            <a:r>
              <a:rPr lang="en-US" sz="2400" dirty="0" smtClean="0"/>
              <a:t>1/10 as potential as morphine </a:t>
            </a:r>
          </a:p>
          <a:p>
            <a:r>
              <a:rPr lang="en-US" sz="2400" dirty="0" smtClean="0"/>
              <a:t>Has a neurotoxic metabolite, normeperidine, which causes seizures – accumulates when used for more than three days, particularly in patients with renal insufficiency </a:t>
            </a:r>
          </a:p>
          <a:p>
            <a:r>
              <a:rPr lang="en-US" sz="2400" dirty="0" smtClean="0"/>
              <a:t>Is cardiotoxic ( causes myocardial depression)</a:t>
            </a:r>
          </a:p>
          <a:p>
            <a:r>
              <a:rPr lang="en-US" sz="2400" dirty="0" smtClean="0"/>
              <a:t>Interacts with MAOI drugs with a fatal outcome </a:t>
            </a:r>
          </a:p>
          <a:p>
            <a:r>
              <a:rPr lang="en-US" sz="2400" dirty="0" smtClean="0"/>
              <a:t>Interacts with SSRI, SNRI, tramadol, and methadone</a:t>
            </a:r>
          </a:p>
          <a:p>
            <a:r>
              <a:rPr lang="en-US" sz="2400" dirty="0" smtClean="0"/>
              <a:t>No longer on most hospital formularies !! </a:t>
            </a:r>
          </a:p>
          <a:p>
            <a:endParaRPr lang="en-US" sz="2800"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CYP3A4 Inducers Lower Drug Levels   </a:t>
            </a:r>
            <a:endParaRPr lang="en-US" dirty="0"/>
          </a:p>
        </p:txBody>
      </p:sp>
      <p:sp>
        <p:nvSpPr>
          <p:cNvPr id="3" name="Content Placeholder 2"/>
          <p:cNvSpPr>
            <a:spLocks noGrp="1"/>
          </p:cNvSpPr>
          <p:nvPr>
            <p:ph sz="half" idx="1"/>
          </p:nvPr>
        </p:nvSpPr>
        <p:spPr/>
        <p:txBody>
          <a:bodyPr/>
          <a:lstStyle/>
          <a:p>
            <a:pPr>
              <a:buNone/>
            </a:pPr>
            <a:r>
              <a:rPr lang="en-US" sz="2000" dirty="0" smtClean="0"/>
              <a:t>Carbamazepine</a:t>
            </a:r>
          </a:p>
          <a:p>
            <a:pPr>
              <a:buNone/>
            </a:pPr>
            <a:r>
              <a:rPr lang="en-US" sz="2000" dirty="0" smtClean="0"/>
              <a:t>Phenytoin</a:t>
            </a:r>
          </a:p>
          <a:p>
            <a:pPr>
              <a:buNone/>
            </a:pPr>
            <a:r>
              <a:rPr lang="en-US" sz="2000" dirty="0" smtClean="0"/>
              <a:t>oxcarbazepine</a:t>
            </a:r>
          </a:p>
          <a:p>
            <a:pPr>
              <a:buNone/>
            </a:pPr>
            <a:r>
              <a:rPr lang="en-US" sz="2000" dirty="0" smtClean="0"/>
              <a:t>barbiturates</a:t>
            </a:r>
          </a:p>
          <a:p>
            <a:pPr>
              <a:buNone/>
            </a:pPr>
            <a:r>
              <a:rPr lang="en-US" sz="2000" dirty="0" smtClean="0"/>
              <a:t>phenobarbital</a:t>
            </a:r>
          </a:p>
          <a:p>
            <a:pPr>
              <a:buNone/>
            </a:pPr>
            <a:r>
              <a:rPr lang="en-US" sz="2000" dirty="0" smtClean="0"/>
              <a:t>Butalbital</a:t>
            </a:r>
          </a:p>
          <a:p>
            <a:pPr>
              <a:buNone/>
            </a:pPr>
            <a:r>
              <a:rPr lang="en-US" sz="2000" dirty="0" smtClean="0"/>
              <a:t>St. John's wort</a:t>
            </a:r>
          </a:p>
          <a:p>
            <a:pPr>
              <a:buNone/>
            </a:pPr>
            <a:r>
              <a:rPr lang="en-US" sz="2000" dirty="0" smtClean="0"/>
              <a:t>rifampicin</a:t>
            </a:r>
          </a:p>
          <a:p>
            <a:pPr>
              <a:buNone/>
            </a:pPr>
            <a:r>
              <a:rPr lang="en-US" sz="2000" dirty="0" smtClean="0"/>
              <a:t>rifabutin</a:t>
            </a:r>
          </a:p>
          <a:p>
            <a:pPr>
              <a:buNone/>
            </a:pPr>
            <a:r>
              <a:rPr lang="en-US" sz="2000" dirty="0" smtClean="0"/>
              <a:t>efavirenz</a:t>
            </a:r>
          </a:p>
          <a:p>
            <a:pPr>
              <a:buNone/>
            </a:pPr>
            <a:r>
              <a:rPr lang="en-US" sz="2000" dirty="0" smtClean="0"/>
              <a:t>nevirapine</a:t>
            </a:r>
          </a:p>
          <a:p>
            <a:pPr>
              <a:buNone/>
            </a:pPr>
            <a:endParaRPr lang="en-US" sz="2000" dirty="0" smtClean="0"/>
          </a:p>
        </p:txBody>
      </p:sp>
      <p:sp>
        <p:nvSpPr>
          <p:cNvPr id="5" name="Content Placeholder 4"/>
          <p:cNvSpPr>
            <a:spLocks noGrp="1"/>
          </p:cNvSpPr>
          <p:nvPr>
            <p:ph sz="half" idx="2"/>
          </p:nvPr>
        </p:nvSpPr>
        <p:spPr/>
        <p:txBody>
          <a:bodyPr/>
          <a:lstStyle/>
          <a:p>
            <a:pPr>
              <a:buNone/>
            </a:pPr>
            <a:r>
              <a:rPr lang="en-US" dirty="0" smtClean="0"/>
              <a:t>Pioglitazone</a:t>
            </a:r>
          </a:p>
          <a:p>
            <a:pPr>
              <a:buNone/>
            </a:pPr>
            <a:r>
              <a:rPr lang="en-US" dirty="0" smtClean="0"/>
              <a:t>Troglitazone</a:t>
            </a:r>
          </a:p>
          <a:p>
            <a:pPr>
              <a:buNone/>
            </a:pPr>
            <a:r>
              <a:rPr lang="en-US" dirty="0" smtClean="0"/>
              <a:t>Glucocorticoids</a:t>
            </a:r>
          </a:p>
          <a:p>
            <a:pPr>
              <a:buNone/>
            </a:pPr>
            <a:r>
              <a:rPr lang="en-US" dirty="0" smtClean="0"/>
              <a:t>Modafinil</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2000" dirty="0" smtClean="0"/>
              <a:t>Always Perform A Risk Assessment – For Risk of Respiratory Arrest</a:t>
            </a:r>
            <a:endParaRPr lang="en-US" sz="2000" dirty="0"/>
          </a:p>
        </p:txBody>
      </p:sp>
      <p:sp>
        <p:nvSpPr>
          <p:cNvPr id="3" name="Content Placeholder 2"/>
          <p:cNvSpPr>
            <a:spLocks noGrp="1"/>
          </p:cNvSpPr>
          <p:nvPr>
            <p:ph idx="1"/>
          </p:nvPr>
        </p:nvSpPr>
        <p:spPr>
          <a:xfrm>
            <a:off x="762000" y="1371600"/>
            <a:ext cx="7772400" cy="4114800"/>
          </a:xfrm>
        </p:spPr>
        <p:txBody>
          <a:bodyPr/>
          <a:lstStyle/>
          <a:p>
            <a:r>
              <a:rPr lang="en-US" sz="2000" dirty="0" smtClean="0"/>
              <a:t>Many deaths of patients receiving opiates are due to concomitant ingestion of opiates with alcohol or benzodiazepines. </a:t>
            </a:r>
          </a:p>
          <a:p>
            <a:r>
              <a:rPr lang="en-US" sz="2000" dirty="0" smtClean="0"/>
              <a:t>Use only minimal doses of opiates in patients already on benzodiazepines </a:t>
            </a:r>
          </a:p>
          <a:p>
            <a:r>
              <a:rPr lang="en-US" sz="2000" dirty="0" smtClean="0"/>
              <a:t>Use minimal doses of opiates in patients with a history of sleep apnea </a:t>
            </a:r>
          </a:p>
          <a:p>
            <a:r>
              <a:rPr lang="en-US" sz="2000" dirty="0" smtClean="0"/>
              <a:t>Never start a patient who is using alcohol on opiates – order urine ethyl glucuronide levels prior to starting opiates, inquire about alcohol use when taking the history</a:t>
            </a:r>
          </a:p>
          <a:p>
            <a:r>
              <a:rPr lang="en-US" sz="2000" dirty="0" smtClean="0"/>
              <a:t>Respiratory arrest is more likely to occur in patients who are elderly, cachexic, or debilitated </a:t>
            </a:r>
          </a:p>
          <a:p>
            <a:pPr lvl="1"/>
            <a:r>
              <a:rPr lang="en-US" sz="2000" dirty="0" smtClean="0"/>
              <a:t>Altered opiate pharmacokinetics are seen in patients with poor fat stores, muscle wasting, or altered clearance </a:t>
            </a:r>
          </a:p>
          <a:p>
            <a:pPr>
              <a:buNone/>
            </a:pPr>
            <a:endParaRPr lang="en-US" sz="2000" dirty="0" smtClean="0"/>
          </a:p>
          <a:p>
            <a:endParaRPr lang="en-US" sz="1800" dirty="0" smtClean="0"/>
          </a:p>
          <a:p>
            <a:endParaRPr lang="en-US" sz="28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CYP3A4 Inhibitors Listed Below Increase Drug Levels  </a:t>
            </a:r>
            <a:endParaRPr lang="en-US" sz="2800" dirty="0"/>
          </a:p>
        </p:txBody>
      </p:sp>
      <p:sp>
        <p:nvSpPr>
          <p:cNvPr id="3" name="Content Placeholder 2"/>
          <p:cNvSpPr>
            <a:spLocks noGrp="1"/>
          </p:cNvSpPr>
          <p:nvPr>
            <p:ph sz="half" idx="1"/>
          </p:nvPr>
        </p:nvSpPr>
        <p:spPr>
          <a:xfrm>
            <a:off x="609600" y="1600200"/>
            <a:ext cx="3810000" cy="4114800"/>
          </a:xfrm>
        </p:spPr>
        <p:txBody>
          <a:bodyPr/>
          <a:lstStyle/>
          <a:p>
            <a:r>
              <a:rPr lang="en-US" dirty="0" smtClean="0"/>
              <a:t>Protease inhibitors</a:t>
            </a:r>
          </a:p>
          <a:p>
            <a:pPr lvl="1">
              <a:buNone/>
            </a:pPr>
            <a:r>
              <a:rPr lang="en-US" dirty="0" smtClean="0"/>
              <a:t>ritonavir</a:t>
            </a:r>
          </a:p>
          <a:p>
            <a:pPr lvl="1">
              <a:buNone/>
            </a:pPr>
            <a:r>
              <a:rPr lang="en-US" dirty="0" smtClean="0"/>
              <a:t>indinavir</a:t>
            </a:r>
          </a:p>
          <a:p>
            <a:pPr lvl="1">
              <a:buNone/>
            </a:pPr>
            <a:r>
              <a:rPr lang="en-US" dirty="0" smtClean="0"/>
              <a:t>nelfinavir</a:t>
            </a:r>
          </a:p>
          <a:p>
            <a:pPr lvl="1">
              <a:buNone/>
            </a:pPr>
            <a:r>
              <a:rPr lang="en-US" dirty="0" smtClean="0"/>
              <a:t>saquinavir</a:t>
            </a:r>
          </a:p>
        </p:txBody>
      </p:sp>
      <p:sp>
        <p:nvSpPr>
          <p:cNvPr id="4" name="Content Placeholder 3"/>
          <p:cNvSpPr>
            <a:spLocks noGrp="1"/>
          </p:cNvSpPr>
          <p:nvPr>
            <p:ph sz="half" idx="2"/>
          </p:nvPr>
        </p:nvSpPr>
        <p:spPr>
          <a:xfrm>
            <a:off x="4648200" y="1676400"/>
            <a:ext cx="3810000" cy="4114800"/>
          </a:xfrm>
        </p:spPr>
        <p:txBody>
          <a:bodyPr/>
          <a:lstStyle/>
          <a:p>
            <a:pPr>
              <a:buNone/>
            </a:pPr>
            <a:endParaRPr lang="en-US" dirty="0" smtClean="0"/>
          </a:p>
          <a:p>
            <a:pPr>
              <a:buNone/>
            </a:pPr>
            <a:endParaRPr lang="en-US" dirty="0" smtClean="0"/>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CYP3A4 Inhibitors Increase Drug Levels  </a:t>
            </a:r>
            <a:endParaRPr lang="en-US" dirty="0"/>
          </a:p>
        </p:txBody>
      </p:sp>
      <p:sp>
        <p:nvSpPr>
          <p:cNvPr id="3" name="Content Placeholder 2"/>
          <p:cNvSpPr>
            <a:spLocks noGrp="1"/>
          </p:cNvSpPr>
          <p:nvPr>
            <p:ph sz="half" idx="1"/>
          </p:nvPr>
        </p:nvSpPr>
        <p:spPr/>
        <p:txBody>
          <a:bodyPr/>
          <a:lstStyle/>
          <a:p>
            <a:r>
              <a:rPr lang="en-US" sz="2000" dirty="0" smtClean="0"/>
              <a:t>Azole antifungals</a:t>
            </a:r>
          </a:p>
          <a:p>
            <a:pPr lvl="1"/>
            <a:r>
              <a:rPr lang="en-US" sz="2000" dirty="0" smtClean="0"/>
              <a:t>ketoconazole</a:t>
            </a:r>
          </a:p>
          <a:p>
            <a:pPr lvl="1"/>
            <a:r>
              <a:rPr lang="en-US" sz="2000" dirty="0" smtClean="0"/>
              <a:t>itraconazole</a:t>
            </a:r>
          </a:p>
          <a:p>
            <a:pPr lvl="1"/>
            <a:r>
              <a:rPr lang="en-US" sz="2000" dirty="0" smtClean="0"/>
              <a:t>Fluconazole </a:t>
            </a:r>
          </a:p>
          <a:p>
            <a:r>
              <a:rPr lang="en-US" sz="2000" dirty="0" smtClean="0"/>
              <a:t>Macrolides</a:t>
            </a:r>
          </a:p>
          <a:p>
            <a:pPr lvl="1"/>
            <a:r>
              <a:rPr lang="en-US" sz="2000" dirty="0" smtClean="0"/>
              <a:t>clarithromycin</a:t>
            </a:r>
          </a:p>
          <a:p>
            <a:pPr lvl="1"/>
            <a:r>
              <a:rPr lang="en-US" sz="2000" dirty="0" smtClean="0"/>
              <a:t>erythromycin</a:t>
            </a:r>
          </a:p>
          <a:p>
            <a:pPr lvl="1"/>
            <a:r>
              <a:rPr lang="en-US" sz="2000" dirty="0" smtClean="0"/>
              <a:t>telithromycin</a:t>
            </a:r>
          </a:p>
          <a:p>
            <a:pPr>
              <a:buNone/>
            </a:pPr>
            <a:endParaRPr lang="en-US" sz="2000" dirty="0"/>
          </a:p>
        </p:txBody>
      </p:sp>
      <p:sp>
        <p:nvSpPr>
          <p:cNvPr id="4" name="Content Placeholder 3"/>
          <p:cNvSpPr>
            <a:spLocks noGrp="1"/>
          </p:cNvSpPr>
          <p:nvPr>
            <p:ph sz="half" idx="2"/>
          </p:nvPr>
        </p:nvSpPr>
        <p:spPr/>
        <p:txBody>
          <a:bodyPr/>
          <a:lstStyle/>
          <a:p>
            <a:pPr>
              <a:buNone/>
            </a:pPr>
            <a:endParaRPr lang="en-US" dirty="0" smtClean="0"/>
          </a:p>
          <a:p>
            <a:pPr lvl="1">
              <a:buNone/>
            </a:pPr>
            <a:endParaRPr lang="en-US" dirty="0" smtClean="0"/>
          </a:p>
          <a:p>
            <a:pPr>
              <a:buNone/>
            </a:pP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CYP3A4 Inhibitors Increase Drug Levels </a:t>
            </a:r>
            <a:endParaRPr lang="en-US" dirty="0"/>
          </a:p>
        </p:txBody>
      </p:sp>
      <p:sp>
        <p:nvSpPr>
          <p:cNvPr id="4" name="Content Placeholder 3"/>
          <p:cNvSpPr>
            <a:spLocks noGrp="1"/>
          </p:cNvSpPr>
          <p:nvPr>
            <p:ph idx="1"/>
          </p:nvPr>
        </p:nvSpPr>
        <p:spPr/>
        <p:txBody>
          <a:bodyPr/>
          <a:lstStyle/>
          <a:p>
            <a:pPr>
              <a:buNone/>
            </a:pPr>
            <a:endParaRPr lang="en-US" dirty="0" smtClean="0"/>
          </a:p>
          <a:p>
            <a:r>
              <a:rPr lang="en-US" dirty="0" smtClean="0"/>
              <a:t>Calcium Channel Blockers </a:t>
            </a:r>
          </a:p>
          <a:p>
            <a:pPr lvl="1"/>
            <a:r>
              <a:rPr lang="en-US" dirty="0" smtClean="0"/>
              <a:t>Verapamil</a:t>
            </a:r>
          </a:p>
          <a:p>
            <a:pPr lvl="1"/>
            <a:r>
              <a:rPr lang="en-US" dirty="0" smtClean="0"/>
              <a:t>Diltiazem</a:t>
            </a:r>
          </a:p>
          <a:p>
            <a:r>
              <a:rPr lang="en-US" dirty="0" smtClean="0"/>
              <a:t>Antidepressants </a:t>
            </a:r>
          </a:p>
          <a:p>
            <a:pPr lvl="1"/>
            <a:r>
              <a:rPr lang="en-US" dirty="0" smtClean="0"/>
              <a:t>Fluvoxamine </a:t>
            </a:r>
          </a:p>
          <a:p>
            <a:pPr lvl="1"/>
            <a:r>
              <a:rPr lang="en-US" dirty="0" smtClean="0"/>
              <a:t>Fluoxitene </a:t>
            </a:r>
          </a:p>
          <a:p>
            <a:pPr lvl="1"/>
            <a:r>
              <a:rPr lang="en-US" dirty="0" smtClean="0"/>
              <a:t>Nefazadone </a:t>
            </a:r>
          </a:p>
          <a:p>
            <a:pPr>
              <a:buNone/>
            </a:pP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2000" dirty="0" smtClean="0"/>
              <a:t>Equianalgesic Values of Short Acting Opioids - Equivalence to Morphine Sulfate 10 mg IV or 30 mg PO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515036"/>
              </p:ext>
            </p:extLst>
          </p:nvPr>
        </p:nvGraphicFramePr>
        <p:xfrm>
          <a:off x="838200" y="1143000"/>
          <a:ext cx="7863840" cy="4805680"/>
        </p:xfrm>
        <a:graphic>
          <a:graphicData uri="http://schemas.openxmlformats.org/drawingml/2006/table">
            <a:tbl>
              <a:tblPr firstRow="1" bandRow="1">
                <a:tableStyleId>{5C22544A-7EE6-4342-B048-85BDC9FD1C3A}</a:tableStyleId>
              </a:tblPr>
              <a:tblGrid>
                <a:gridCol w="2209800"/>
                <a:gridCol w="5654040"/>
              </a:tblGrid>
              <a:tr h="457200">
                <a:tc>
                  <a:txBody>
                    <a:bodyPr/>
                    <a:lstStyle/>
                    <a:p>
                      <a:r>
                        <a:rPr lang="en-US" dirty="0" smtClean="0"/>
                        <a:t>Generic</a:t>
                      </a:r>
                      <a:r>
                        <a:rPr lang="en-US" baseline="0" dirty="0" smtClean="0"/>
                        <a:t> Name </a:t>
                      </a:r>
                      <a:endParaRPr lang="en-US" dirty="0"/>
                    </a:p>
                  </a:txBody>
                  <a:tcPr/>
                </a:tc>
                <a:tc>
                  <a:txBody>
                    <a:bodyPr/>
                    <a:lstStyle/>
                    <a:p>
                      <a:r>
                        <a:rPr lang="en-US" dirty="0" smtClean="0"/>
                        <a:t>Equianalgesic</a:t>
                      </a:r>
                      <a:r>
                        <a:rPr lang="en-US" baseline="0" dirty="0" smtClean="0"/>
                        <a:t> Amount </a:t>
                      </a:r>
                      <a:endParaRPr lang="en-US" dirty="0"/>
                    </a:p>
                  </a:txBody>
                  <a:tcPr/>
                </a:tc>
              </a:tr>
              <a:tr h="370840">
                <a:tc>
                  <a:txBody>
                    <a:bodyPr/>
                    <a:lstStyle/>
                    <a:p>
                      <a:r>
                        <a:rPr lang="en-US" dirty="0" smtClean="0"/>
                        <a:t>Codeine </a:t>
                      </a:r>
                      <a:endParaRPr lang="en-US" dirty="0"/>
                    </a:p>
                  </a:txBody>
                  <a:tcPr/>
                </a:tc>
                <a:tc>
                  <a:txBody>
                    <a:bodyPr/>
                    <a:lstStyle/>
                    <a:p>
                      <a:r>
                        <a:rPr lang="en-US" dirty="0" smtClean="0"/>
                        <a:t>200 mg oral,</a:t>
                      </a:r>
                      <a:r>
                        <a:rPr lang="en-US" baseline="0" dirty="0" smtClean="0"/>
                        <a:t> 130 mg IM </a:t>
                      </a:r>
                      <a:endParaRPr lang="en-US" dirty="0"/>
                    </a:p>
                  </a:txBody>
                  <a:tcPr/>
                </a:tc>
              </a:tr>
              <a:tr h="370840">
                <a:tc>
                  <a:txBody>
                    <a:bodyPr/>
                    <a:lstStyle/>
                    <a:p>
                      <a:r>
                        <a:rPr lang="en-US" dirty="0" smtClean="0"/>
                        <a:t>Hydrocodone</a:t>
                      </a:r>
                      <a:r>
                        <a:rPr lang="en-US" baseline="0" dirty="0" smtClean="0"/>
                        <a:t> </a:t>
                      </a:r>
                      <a:endParaRPr lang="en-US" dirty="0"/>
                    </a:p>
                  </a:txBody>
                  <a:tcPr/>
                </a:tc>
                <a:tc>
                  <a:txBody>
                    <a:bodyPr/>
                    <a:lstStyle/>
                    <a:p>
                      <a:r>
                        <a:rPr lang="en-US" dirty="0" smtClean="0"/>
                        <a:t>30 mg oral, no IM formulation</a:t>
                      </a:r>
                      <a:r>
                        <a:rPr lang="en-US" baseline="0" dirty="0" smtClean="0"/>
                        <a:t> available  </a:t>
                      </a:r>
                      <a:endParaRPr lang="en-US" dirty="0"/>
                    </a:p>
                  </a:txBody>
                  <a:tcPr/>
                </a:tc>
              </a:tr>
              <a:tr h="370840">
                <a:tc>
                  <a:txBody>
                    <a:bodyPr/>
                    <a:lstStyle/>
                    <a:p>
                      <a:r>
                        <a:rPr lang="en-US" dirty="0" smtClean="0"/>
                        <a:t>Hydromorphone</a:t>
                      </a:r>
                      <a:r>
                        <a:rPr lang="en-US" baseline="0" dirty="0" smtClean="0"/>
                        <a:t> </a:t>
                      </a:r>
                      <a:endParaRPr lang="en-US" dirty="0"/>
                    </a:p>
                  </a:txBody>
                  <a:tcPr/>
                </a:tc>
                <a:tc>
                  <a:txBody>
                    <a:bodyPr/>
                    <a:lstStyle/>
                    <a:p>
                      <a:r>
                        <a:rPr lang="en-US" dirty="0" smtClean="0"/>
                        <a:t>1.5 mg IM or IV,</a:t>
                      </a:r>
                      <a:r>
                        <a:rPr lang="en-US" baseline="0" dirty="0" smtClean="0"/>
                        <a:t> 8 mg po, 3 mg rectal suppository  </a:t>
                      </a:r>
                      <a:endParaRPr lang="en-US" dirty="0"/>
                    </a:p>
                  </a:txBody>
                  <a:tcPr/>
                </a:tc>
              </a:tr>
              <a:tr h="370840">
                <a:tc>
                  <a:txBody>
                    <a:bodyPr/>
                    <a:lstStyle/>
                    <a:p>
                      <a:r>
                        <a:rPr lang="en-US" dirty="0" smtClean="0"/>
                        <a:t>Meperidine </a:t>
                      </a:r>
                      <a:endParaRPr lang="en-US" dirty="0"/>
                    </a:p>
                  </a:txBody>
                  <a:tcPr/>
                </a:tc>
                <a:tc>
                  <a:txBody>
                    <a:bodyPr/>
                    <a:lstStyle/>
                    <a:p>
                      <a:r>
                        <a:rPr lang="en-US" dirty="0" smtClean="0"/>
                        <a:t>75 mg IM or IV,</a:t>
                      </a:r>
                      <a:r>
                        <a:rPr lang="en-US" baseline="0" dirty="0" smtClean="0"/>
                        <a:t> 300 mg po </a:t>
                      </a:r>
                      <a:endParaRPr lang="en-US" dirty="0"/>
                    </a:p>
                  </a:txBody>
                  <a:tcPr/>
                </a:tc>
              </a:tr>
              <a:tr h="370840">
                <a:tc>
                  <a:txBody>
                    <a:bodyPr/>
                    <a:lstStyle/>
                    <a:p>
                      <a:endParaRPr lang="en-US" dirty="0"/>
                    </a:p>
                  </a:txBody>
                  <a:tcPr/>
                </a:tc>
                <a:tc>
                  <a:txBody>
                    <a:bodyPr/>
                    <a:lstStyle/>
                    <a:p>
                      <a:r>
                        <a:rPr lang="en-US" baseline="0" dirty="0" smtClean="0"/>
                        <a:t> </a:t>
                      </a:r>
                      <a:endParaRPr lang="en-US" dirty="0"/>
                    </a:p>
                  </a:txBody>
                  <a:tcPr/>
                </a:tc>
              </a:tr>
              <a:tr h="370840">
                <a:tc>
                  <a:txBody>
                    <a:bodyPr/>
                    <a:lstStyle/>
                    <a:p>
                      <a:r>
                        <a:rPr lang="en-US" dirty="0" smtClean="0"/>
                        <a:t>Tramadol </a:t>
                      </a:r>
                      <a:endParaRPr lang="en-US" dirty="0"/>
                    </a:p>
                  </a:txBody>
                  <a:tcPr/>
                </a:tc>
                <a:tc>
                  <a:txBody>
                    <a:bodyPr/>
                    <a:lstStyle/>
                    <a:p>
                      <a:r>
                        <a:rPr lang="en-US" dirty="0" smtClean="0"/>
                        <a:t>120 mg po,</a:t>
                      </a:r>
                      <a:r>
                        <a:rPr lang="en-US" baseline="0" dirty="0" smtClean="0"/>
                        <a:t> no IV or IM formulations available </a:t>
                      </a:r>
                      <a:endParaRPr lang="en-US" dirty="0"/>
                    </a:p>
                  </a:txBody>
                  <a:tcPr/>
                </a:tc>
              </a:tr>
              <a:tr h="370840">
                <a:tc>
                  <a:txBody>
                    <a:bodyPr/>
                    <a:lstStyle/>
                    <a:p>
                      <a:r>
                        <a:rPr lang="en-US" dirty="0" smtClean="0"/>
                        <a:t>Oxycodone </a:t>
                      </a:r>
                      <a:endParaRPr lang="en-US" dirty="0"/>
                    </a:p>
                  </a:txBody>
                  <a:tcPr/>
                </a:tc>
                <a:tc>
                  <a:txBody>
                    <a:bodyPr/>
                    <a:lstStyle/>
                    <a:p>
                      <a:r>
                        <a:rPr lang="en-US" dirty="0" smtClean="0"/>
                        <a:t>IM</a:t>
                      </a:r>
                      <a:r>
                        <a:rPr lang="en-US" baseline="0" dirty="0" smtClean="0"/>
                        <a:t> : 15 mg, 30 mg po </a:t>
                      </a:r>
                      <a:endParaRPr lang="en-US" dirty="0"/>
                    </a:p>
                  </a:txBody>
                  <a:tcPr/>
                </a:tc>
              </a:tr>
              <a:tr h="370840">
                <a:tc>
                  <a:txBody>
                    <a:bodyPr/>
                    <a:lstStyle/>
                    <a:p>
                      <a:r>
                        <a:rPr lang="en-US" dirty="0" smtClean="0"/>
                        <a:t>Methadone</a:t>
                      </a:r>
                      <a:r>
                        <a:rPr lang="en-US" baseline="0" dirty="0" smtClean="0"/>
                        <a:t> </a:t>
                      </a:r>
                      <a:endParaRPr lang="en-US" dirty="0"/>
                    </a:p>
                  </a:txBody>
                  <a:tcPr/>
                </a:tc>
                <a:tc>
                  <a:txBody>
                    <a:bodyPr/>
                    <a:lstStyle/>
                    <a:p>
                      <a:r>
                        <a:rPr lang="en-US" dirty="0" smtClean="0"/>
                        <a:t>IM : 10mg,</a:t>
                      </a:r>
                      <a:r>
                        <a:rPr lang="en-US" baseline="0" dirty="0" smtClean="0"/>
                        <a:t>  PO : 20 mg </a:t>
                      </a:r>
                      <a:endParaRPr lang="en-US" dirty="0" smtClean="0"/>
                    </a:p>
                  </a:txBody>
                  <a:tcPr/>
                </a:tc>
              </a:tr>
              <a:tr h="370840">
                <a:tc>
                  <a:txBody>
                    <a:bodyPr/>
                    <a:lstStyle/>
                    <a:p>
                      <a:r>
                        <a:rPr lang="en-US" dirty="0" smtClean="0"/>
                        <a:t>Pentazocine</a:t>
                      </a:r>
                      <a:r>
                        <a:rPr lang="en-US" baseline="0" dirty="0" smtClean="0"/>
                        <a:t> </a:t>
                      </a:r>
                      <a:endParaRPr lang="en-US" dirty="0"/>
                    </a:p>
                  </a:txBody>
                  <a:tcPr/>
                </a:tc>
                <a:tc>
                  <a:txBody>
                    <a:bodyPr/>
                    <a:lstStyle/>
                    <a:p>
                      <a:r>
                        <a:rPr lang="en-US" dirty="0" smtClean="0"/>
                        <a:t>IM : 30 mg  PO : 167 mg</a:t>
                      </a:r>
                      <a:r>
                        <a:rPr lang="en-US" baseline="0" dirty="0" smtClean="0"/>
                        <a:t> </a:t>
                      </a:r>
                      <a:endParaRPr lang="en-US" dirty="0" smtClean="0"/>
                    </a:p>
                  </a:txBody>
                  <a:tcPr/>
                </a:tc>
              </a:tr>
              <a:tr h="370840">
                <a:tc>
                  <a:txBody>
                    <a:bodyPr/>
                    <a:lstStyle/>
                    <a:p>
                      <a:r>
                        <a:rPr lang="en-US" dirty="0" smtClean="0"/>
                        <a:t>Levorphanol </a:t>
                      </a:r>
                      <a:endParaRPr lang="en-US" dirty="0"/>
                    </a:p>
                  </a:txBody>
                  <a:tcPr/>
                </a:tc>
                <a:tc>
                  <a:txBody>
                    <a:bodyPr/>
                    <a:lstStyle/>
                    <a:p>
                      <a:r>
                        <a:rPr lang="en-US" dirty="0" smtClean="0"/>
                        <a:t>IM</a:t>
                      </a:r>
                      <a:r>
                        <a:rPr lang="en-US" baseline="0" dirty="0" smtClean="0"/>
                        <a:t> : Acute Pain : 2 mg</a:t>
                      </a:r>
                    </a:p>
                    <a:p>
                      <a:r>
                        <a:rPr lang="en-US" baseline="0" dirty="0" smtClean="0"/>
                        <a:t>PO : Acute Pain : 4 mg </a:t>
                      </a:r>
                    </a:p>
                  </a:txBody>
                  <a:tcPr/>
                </a:tc>
              </a:tr>
              <a:tr h="370840">
                <a:tc>
                  <a:txBody>
                    <a:bodyPr/>
                    <a:lstStyle/>
                    <a:p>
                      <a:r>
                        <a:rPr lang="en-US" dirty="0" smtClean="0"/>
                        <a:t>Oxymorphone </a:t>
                      </a:r>
                      <a:endParaRPr lang="en-US" dirty="0"/>
                    </a:p>
                  </a:txBody>
                  <a:tcPr/>
                </a:tc>
                <a:tc>
                  <a:txBody>
                    <a:bodyPr/>
                    <a:lstStyle/>
                    <a:p>
                      <a:r>
                        <a:rPr lang="en-US" baseline="0" dirty="0" smtClean="0"/>
                        <a:t>1 mg IM, Oral : 10 mg, Rectal : 5 – 10 mg suppository </a:t>
                      </a:r>
                    </a:p>
                  </a:txBody>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Online Tools for Opiate Equianalgesic Dose Conversion </a:t>
            </a:r>
            <a:endParaRPr lang="en-US" sz="2800" dirty="0"/>
          </a:p>
        </p:txBody>
      </p:sp>
      <p:sp>
        <p:nvSpPr>
          <p:cNvPr id="3" name="Content Placeholder 2"/>
          <p:cNvSpPr>
            <a:spLocks noGrp="1"/>
          </p:cNvSpPr>
          <p:nvPr>
            <p:ph idx="1"/>
          </p:nvPr>
        </p:nvSpPr>
        <p:spPr/>
        <p:txBody>
          <a:bodyPr/>
          <a:lstStyle/>
          <a:p>
            <a:r>
              <a:rPr lang="en-US" sz="2400" dirty="0" smtClean="0">
                <a:effectLst/>
                <a:hlinkClick r:id="rId2"/>
              </a:rPr>
              <a:t>http://www.globalrph.com/narcoticonv.htm</a:t>
            </a:r>
            <a:endParaRPr lang="en-US" sz="2400" dirty="0" smtClean="0">
              <a:effectLst/>
            </a:endParaRPr>
          </a:p>
          <a:p>
            <a:r>
              <a:rPr lang="en-US" sz="2000" dirty="0" smtClean="0">
                <a:effectLst/>
                <a:hlinkClick r:id="rId3"/>
              </a:rPr>
              <a:t>http://endoflife.stanford.edu/M11_pain_control/doses_m01.html</a:t>
            </a:r>
            <a:endParaRPr lang="en-US" sz="2000" dirty="0" smtClean="0">
              <a:effectLst/>
            </a:endParaRPr>
          </a:p>
          <a:p>
            <a:r>
              <a:rPr lang="en-US" sz="2400" dirty="0" smtClean="0">
                <a:effectLst/>
                <a:hlinkClick r:id="rId4"/>
              </a:rPr>
              <a:t>http://www.ohsu.edu/ahec/pain/part2sect6.pdf</a:t>
            </a:r>
            <a:endParaRPr lang="en-US" sz="2400" dirty="0" smtClean="0">
              <a:effectLst/>
            </a:endParaRPr>
          </a:p>
          <a:p>
            <a:r>
              <a:rPr lang="en-US" sz="2400" dirty="0" smtClean="0">
                <a:effectLst/>
                <a:hlinkClick r:id="rId5"/>
              </a:rPr>
              <a:t>http://www.acpinternist.org/archives/2008/01/extra/pain_charts.pdf</a:t>
            </a:r>
            <a:endParaRPr lang="en-US" sz="2400" dirty="0" smtClean="0">
              <a:effectLst/>
            </a:endParaRPr>
          </a:p>
          <a:p>
            <a:r>
              <a:rPr lang="en-US" sz="2400" dirty="0" smtClean="0">
                <a:effectLst/>
              </a:rPr>
              <a:t>Download Free Opioid Converter apps for your Iphone or Android phone via your APP store or Google Play </a:t>
            </a:r>
          </a:p>
          <a:p>
            <a:pPr>
              <a:buNone/>
            </a:pPr>
            <a:endParaRPr lang="en-US" sz="2400" dirty="0">
              <a:effectLs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200" dirty="0" smtClean="0"/>
              <a:t>Tips for Equianalgesic Dose Conversion </a:t>
            </a:r>
            <a:endParaRPr lang="en-US" sz="3200" dirty="0"/>
          </a:p>
        </p:txBody>
      </p:sp>
      <p:sp>
        <p:nvSpPr>
          <p:cNvPr id="3" name="Content Placeholder 2"/>
          <p:cNvSpPr>
            <a:spLocks noGrp="1"/>
          </p:cNvSpPr>
          <p:nvPr>
            <p:ph idx="1"/>
          </p:nvPr>
        </p:nvSpPr>
        <p:spPr>
          <a:xfrm>
            <a:off x="762000" y="1295400"/>
            <a:ext cx="7772400" cy="4114800"/>
          </a:xfrm>
        </p:spPr>
        <p:txBody>
          <a:bodyPr/>
          <a:lstStyle/>
          <a:p>
            <a:r>
              <a:rPr lang="en-US" sz="2400" dirty="0" smtClean="0">
                <a:effectLst/>
              </a:rPr>
              <a:t>When rotating/changing to an alternative opiate medication, consider the following guidelines: </a:t>
            </a:r>
          </a:p>
          <a:p>
            <a:r>
              <a:rPr lang="en-US" sz="2400" dirty="0" smtClean="0">
                <a:effectLst/>
              </a:rPr>
              <a:t>Calculate the total daily dose of the</a:t>
            </a:r>
          </a:p>
          <a:p>
            <a:pPr>
              <a:buNone/>
            </a:pPr>
            <a:r>
              <a:rPr lang="en-US" sz="2400" dirty="0" smtClean="0">
                <a:effectLst/>
              </a:rPr>
              <a:t>    original opioid (add long acting and breakthru doses)</a:t>
            </a:r>
          </a:p>
          <a:p>
            <a:r>
              <a:rPr lang="en-US" sz="2400" dirty="0" smtClean="0">
                <a:effectLst/>
              </a:rPr>
              <a:t>Convert to the equinalgesic dose of the alternative opiate medication </a:t>
            </a:r>
          </a:p>
          <a:p>
            <a:r>
              <a:rPr lang="en-US" sz="2400" dirty="0" smtClean="0">
                <a:effectLst/>
              </a:rPr>
              <a:t>Adjust the dose of the alternative opiate medication for incomplete cross tolerance by reducing dose by 25% - 50%.</a:t>
            </a:r>
          </a:p>
          <a:p>
            <a:pPr>
              <a:buNone/>
            </a:pPr>
            <a:endParaRPr lang="en-US" sz="2800" dirty="0" smtClean="0">
              <a:effectLst/>
            </a:endParaRPr>
          </a:p>
          <a:p>
            <a:endParaRPr lang="en-US" sz="2800" dirty="0" smtClean="0">
              <a:effectLst/>
            </a:endParaRPr>
          </a:p>
          <a:p>
            <a:pPr>
              <a:buNone/>
            </a:pPr>
            <a:endParaRPr lang="en-US" sz="2800" dirty="0" smtClean="0">
              <a:effectLst/>
            </a:endParaRPr>
          </a:p>
          <a:p>
            <a:pPr>
              <a:buNone/>
            </a:pPr>
            <a:endParaRPr lang="en-US" sz="2800" dirty="0">
              <a:effectLs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General Warnings Regarding Prescribing Opiates </a:t>
            </a:r>
            <a:endParaRPr lang="en-US" sz="3600" dirty="0"/>
          </a:p>
        </p:txBody>
      </p:sp>
      <p:sp>
        <p:nvSpPr>
          <p:cNvPr id="3" name="Content Placeholder 2"/>
          <p:cNvSpPr>
            <a:spLocks noGrp="1"/>
          </p:cNvSpPr>
          <p:nvPr>
            <p:ph idx="1"/>
          </p:nvPr>
        </p:nvSpPr>
        <p:spPr/>
        <p:txBody>
          <a:bodyPr/>
          <a:lstStyle/>
          <a:p>
            <a:r>
              <a:rPr lang="en-US" sz="2400" dirty="0" smtClean="0">
                <a:effectLst/>
              </a:rPr>
              <a:t>Concurrent use of any opiate with all central nervous system depressants such as alcohol, sedatives, hypnotics, benzodiazepines, barbiturates, and </a:t>
            </a:r>
            <a:r>
              <a:rPr lang="en-US" sz="2400" dirty="0" smtClean="0">
                <a:effectLst>
                  <a:outerShdw blurRad="38100" dist="38100" dir="2700000" algn="tl">
                    <a:srgbClr val="000000">
                      <a:alpha val="43137"/>
                    </a:srgbClr>
                  </a:outerShdw>
                </a:effectLst>
              </a:rPr>
              <a:t>tranquilizers may result in additive central nervous system depressant effects. </a:t>
            </a:r>
          </a:p>
          <a:p>
            <a:r>
              <a:rPr lang="en-US" sz="2400" dirty="0" smtClean="0">
                <a:effectLst>
                  <a:outerShdw blurRad="38100" dist="38100" dir="2700000" algn="tl">
                    <a:srgbClr val="000000">
                      <a:alpha val="43137"/>
                    </a:srgbClr>
                  </a:outerShdw>
                </a:effectLst>
              </a:rPr>
              <a:t>Respiratory depression, hypotension, and profound sedation or coma may occur.</a:t>
            </a:r>
          </a:p>
          <a:p>
            <a:r>
              <a:rPr lang="en-US" sz="2400" dirty="0" smtClean="0">
                <a:effectLst>
                  <a:outerShdw blurRad="38100" dist="38100" dir="2700000" algn="tl">
                    <a:srgbClr val="000000">
                      <a:alpha val="43137"/>
                    </a:srgbClr>
                  </a:outerShdw>
                </a:effectLst>
              </a:rPr>
              <a:t> </a:t>
            </a:r>
            <a:r>
              <a:rPr lang="en-US" sz="2400" dirty="0" smtClean="0">
                <a:effectLst/>
              </a:rPr>
              <a:t>When such combined therapy is contemplated, the dose of one or both agents should be reduced.</a:t>
            </a:r>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Be cautious, particularly in patients with sleep apnea </a:t>
            </a: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Pre – Prescription Patient Assessment</a:t>
            </a:r>
            <a:endParaRPr lang="en-US" sz="3600" dirty="0"/>
          </a:p>
        </p:txBody>
      </p:sp>
      <p:sp>
        <p:nvSpPr>
          <p:cNvPr id="3" name="Content Placeholder 2"/>
          <p:cNvSpPr>
            <a:spLocks noGrp="1"/>
          </p:cNvSpPr>
          <p:nvPr>
            <p:ph idx="1"/>
          </p:nvPr>
        </p:nvSpPr>
        <p:spPr/>
        <p:txBody>
          <a:bodyPr/>
          <a:lstStyle/>
          <a:p>
            <a:r>
              <a:rPr lang="en-US" sz="2400" dirty="0" smtClean="0">
                <a:effectLst/>
              </a:rPr>
              <a:t>Assess all patients for risk of abuse and diversion of opiate medications with a standardized tool, such as SOAPP or ORT and tailor your monitoring program based on the risk assessment of the patient </a:t>
            </a:r>
          </a:p>
          <a:p>
            <a:r>
              <a:rPr lang="en-US" sz="2400" dirty="0" smtClean="0">
                <a:effectLst/>
              </a:rPr>
              <a:t>Assess all patients for risk of sleep apnea as well </a:t>
            </a:r>
          </a:p>
          <a:p>
            <a:r>
              <a:rPr lang="en-US" sz="2400" dirty="0" smtClean="0">
                <a:effectLst/>
              </a:rPr>
              <a:t>This is mandated by the Federal Government as part of the Opiate REMS program (Risk Evaluation &amp; Mitigation Strategies)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Content Placeholder 2"/>
          <p:cNvSpPr>
            <a:spLocks noGrp="1"/>
          </p:cNvSpPr>
          <p:nvPr>
            <p:ph sz="half" idx="1"/>
          </p:nvPr>
        </p:nvSpPr>
        <p:spPr/>
        <p:txBody>
          <a:bodyPr/>
          <a:lstStyle/>
          <a:p>
            <a:r>
              <a:rPr lang="en-US" dirty="0" smtClean="0">
                <a:effectLst/>
              </a:rPr>
              <a:t>Questions ?</a:t>
            </a:r>
            <a:endParaRPr lang="en-US" dirty="0">
              <a:effectLst/>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3352796" y="2057395"/>
            <a:ext cx="5558219" cy="398964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Opiate Induced Respiratory Arrest </a:t>
            </a:r>
            <a:endParaRPr lang="en-US" sz="2800" dirty="0"/>
          </a:p>
        </p:txBody>
      </p:sp>
      <p:sp>
        <p:nvSpPr>
          <p:cNvPr id="3" name="Content Placeholder 2"/>
          <p:cNvSpPr>
            <a:spLocks noGrp="1"/>
          </p:cNvSpPr>
          <p:nvPr>
            <p:ph idx="1"/>
          </p:nvPr>
        </p:nvSpPr>
        <p:spPr>
          <a:xfrm>
            <a:off x="762000" y="1600200"/>
            <a:ext cx="7772400" cy="4114800"/>
          </a:xfrm>
        </p:spPr>
        <p:txBody>
          <a:bodyPr/>
          <a:lstStyle/>
          <a:p>
            <a:r>
              <a:rPr lang="en-US" sz="2400" dirty="0" smtClean="0"/>
              <a:t>Patients are at increased risk of a respiratory arrest within the first 24-72 hours of initiating opiate therapy or within 24-72 hrs. of a dose increase</a:t>
            </a:r>
          </a:p>
          <a:p>
            <a:r>
              <a:rPr lang="en-US" sz="2400" dirty="0" smtClean="0"/>
              <a:t>Respiratory arrest is more common in patients who chew, crush, or dissolve extended release medications rather than swallowing the tablets whole </a:t>
            </a:r>
          </a:p>
          <a:p>
            <a:r>
              <a:rPr lang="en-US" sz="2400" dirty="0" smtClean="0"/>
              <a:t>Do not overestimate dosing when switching (rotating) one opiate to another as this can result in fatal overdose with the first dose </a:t>
            </a:r>
          </a:p>
          <a:p>
            <a:r>
              <a:rPr lang="en-US" sz="2400" dirty="0" smtClean="0"/>
              <a:t>Extended release opiates are intended for opiate tolerant patients only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Opiate Tolerance </a:t>
            </a:r>
            <a:endParaRPr lang="en-US" dirty="0"/>
          </a:p>
        </p:txBody>
      </p:sp>
      <p:sp>
        <p:nvSpPr>
          <p:cNvPr id="3" name="Content Placeholder 2"/>
          <p:cNvSpPr>
            <a:spLocks noGrp="1"/>
          </p:cNvSpPr>
          <p:nvPr>
            <p:ph idx="1"/>
          </p:nvPr>
        </p:nvSpPr>
        <p:spPr>
          <a:xfrm>
            <a:off x="838200" y="1447800"/>
            <a:ext cx="7772400" cy="4114800"/>
          </a:xfrm>
        </p:spPr>
        <p:txBody>
          <a:bodyPr/>
          <a:lstStyle/>
          <a:p>
            <a:r>
              <a:rPr lang="en-US" sz="2000" dirty="0" smtClean="0"/>
              <a:t>Extended release opiates </a:t>
            </a:r>
            <a:r>
              <a:rPr lang="en-US" sz="2000" b="1" u="sng" dirty="0" smtClean="0"/>
              <a:t>are only for opiate tolerant patients </a:t>
            </a:r>
          </a:p>
          <a:p>
            <a:r>
              <a:rPr lang="en-US" sz="2000" dirty="0" smtClean="0"/>
              <a:t>Opiate tolerant patients are those who have been on any of the following agents for </a:t>
            </a:r>
            <a:r>
              <a:rPr lang="en-US" sz="2000" b="1" u="sng" dirty="0" smtClean="0">
                <a:effectLst/>
              </a:rPr>
              <a:t>one week or longer :</a:t>
            </a:r>
          </a:p>
          <a:p>
            <a:pPr lvl="1"/>
            <a:r>
              <a:rPr lang="en-US" sz="2000" dirty="0" smtClean="0"/>
              <a:t>60 mg oral IR Morphine Sulfate </a:t>
            </a:r>
          </a:p>
          <a:p>
            <a:pPr lvl="1"/>
            <a:r>
              <a:rPr lang="en-US" sz="2000" dirty="0" smtClean="0"/>
              <a:t>25 mcg transdermal fentanyl </a:t>
            </a:r>
          </a:p>
          <a:p>
            <a:pPr lvl="1"/>
            <a:r>
              <a:rPr lang="en-US" sz="2000" dirty="0" smtClean="0"/>
              <a:t>30 mg oral oxycodone / day </a:t>
            </a:r>
          </a:p>
          <a:p>
            <a:pPr lvl="1"/>
            <a:r>
              <a:rPr lang="en-US" sz="2000" dirty="0" smtClean="0"/>
              <a:t>8 mg hydromorphone / day</a:t>
            </a:r>
          </a:p>
          <a:p>
            <a:pPr lvl="1"/>
            <a:r>
              <a:rPr lang="en-US" sz="2000" dirty="0" smtClean="0"/>
              <a:t>25 mg  oral oxymorphone / day</a:t>
            </a:r>
          </a:p>
          <a:p>
            <a:pPr lvl="1"/>
            <a:r>
              <a:rPr lang="en-US" sz="2000" dirty="0" smtClean="0"/>
              <a:t>Or an equianalgesic dose of any other opioid </a:t>
            </a:r>
          </a:p>
          <a:p>
            <a:r>
              <a:rPr lang="en-US" sz="2000" dirty="0" smtClean="0"/>
              <a:t>These patients </a:t>
            </a:r>
            <a:r>
              <a:rPr lang="en-US" sz="2000" u="sng" dirty="0" smtClean="0"/>
              <a:t>still require </a:t>
            </a:r>
            <a:r>
              <a:rPr lang="en-US" sz="2000" dirty="0" smtClean="0"/>
              <a:t>close attention when rotating from one long acting opioid to another opioid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Opioid Rotation</a:t>
            </a:r>
            <a:endParaRPr lang="en-US" dirty="0"/>
          </a:p>
        </p:txBody>
      </p:sp>
      <p:sp>
        <p:nvSpPr>
          <p:cNvPr id="3" name="Content Placeholder 2"/>
          <p:cNvSpPr>
            <a:spLocks noGrp="1"/>
          </p:cNvSpPr>
          <p:nvPr>
            <p:ph idx="1"/>
          </p:nvPr>
        </p:nvSpPr>
        <p:spPr>
          <a:xfrm>
            <a:off x="838200" y="1371600"/>
            <a:ext cx="7772400" cy="4114800"/>
          </a:xfrm>
        </p:spPr>
        <p:txBody>
          <a:bodyPr/>
          <a:lstStyle/>
          <a:p>
            <a:r>
              <a:rPr lang="en-US" sz="2000" dirty="0" smtClean="0"/>
              <a:t>Definition : Change from an existing opiate regimen to another opioid with the goal of improving therapeutic outcomes or avoid adverse events / side effects of attributed to the drug the patient is currently using </a:t>
            </a:r>
          </a:p>
          <a:p>
            <a:r>
              <a:rPr lang="en-US" sz="2000" dirty="0" smtClean="0"/>
              <a:t>Rationale: Differences in pharmacologic or other effects make it likely that a switch (rotation) will improve outcomes </a:t>
            </a:r>
          </a:p>
          <a:p>
            <a:r>
              <a:rPr lang="en-US" sz="2000" dirty="0" smtClean="0"/>
              <a:t>Effectiveness and side effects of different mu opioids vary among patients </a:t>
            </a:r>
          </a:p>
          <a:p>
            <a:r>
              <a:rPr lang="en-US" sz="2000" dirty="0" smtClean="0"/>
              <a:t>Patients show incomplete cross tolerance to new opiates </a:t>
            </a:r>
          </a:p>
          <a:p>
            <a:r>
              <a:rPr lang="en-US" sz="2000" dirty="0" smtClean="0"/>
              <a:t>Patients tolerant to the first opioid can have improved analgesia from second opioid at a dose lower than calculated from an equianalgesic dosing table.</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Equianalgesic</a:t>
            </a:r>
            <a:r>
              <a:rPr lang="en-US" dirty="0"/>
              <a:t> </a:t>
            </a:r>
            <a:r>
              <a:rPr lang="en-US" dirty="0" smtClean="0"/>
              <a:t>Dosing </a:t>
            </a:r>
            <a:endParaRPr lang="en-US" dirty="0"/>
          </a:p>
        </p:txBody>
      </p:sp>
      <p:sp>
        <p:nvSpPr>
          <p:cNvPr id="3" name="Content Placeholder 2"/>
          <p:cNvSpPr>
            <a:spLocks noGrp="1"/>
          </p:cNvSpPr>
          <p:nvPr>
            <p:ph idx="1"/>
          </p:nvPr>
        </p:nvSpPr>
        <p:spPr/>
        <p:txBody>
          <a:bodyPr/>
          <a:lstStyle/>
          <a:p>
            <a:r>
              <a:rPr lang="en-US" sz="2400" dirty="0" smtClean="0"/>
              <a:t>Opioid rotation entails the calculation of an approximate equianalgesic dose </a:t>
            </a:r>
          </a:p>
          <a:p>
            <a:r>
              <a:rPr lang="en-US" sz="2400" dirty="0" smtClean="0"/>
              <a:t>It is a construct derived from relative opioid potency estimates </a:t>
            </a:r>
          </a:p>
          <a:p>
            <a:r>
              <a:rPr lang="en-US" sz="2400" dirty="0" smtClean="0"/>
              <a:t>There are many different versions of equianalgesic dosing tables (EDTs):</a:t>
            </a:r>
          </a:p>
          <a:p>
            <a:pPr lvl="1"/>
            <a:r>
              <a:rPr lang="en-US" sz="2400" dirty="0" smtClean="0"/>
              <a:t>Published </a:t>
            </a:r>
          </a:p>
          <a:p>
            <a:pPr lvl="1"/>
            <a:r>
              <a:rPr lang="en-US" sz="2400" dirty="0" smtClean="0"/>
              <a:t>Online interactive </a:t>
            </a:r>
          </a:p>
          <a:p>
            <a:pPr lvl="1"/>
            <a:r>
              <a:rPr lang="en-US" sz="2400" dirty="0" smtClean="0"/>
              <a:t>Online </a:t>
            </a:r>
          </a:p>
          <a:p>
            <a:pPr lvl="1"/>
            <a:r>
              <a:rPr lang="en-US" sz="2400" dirty="0" smtClean="0"/>
              <a:t>Smart phone apps</a:t>
            </a:r>
          </a:p>
        </p:txBody>
      </p:sp>
    </p:spTree>
    <p:extLst>
      <p:ext uri="{BB962C8B-B14F-4D97-AF65-F5344CB8AC3E}">
        <p14:creationId xmlns:p14="http://schemas.microsoft.com/office/powerpoint/2010/main" val="9380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an EDT </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949" y="1981200"/>
            <a:ext cx="76961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29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3200" dirty="0" smtClean="0"/>
              <a:t>Calculating the Equianalgesic Dose </a:t>
            </a:r>
            <a:endParaRPr lang="en-US" sz="3200" dirty="0"/>
          </a:p>
        </p:txBody>
      </p:sp>
      <p:sp>
        <p:nvSpPr>
          <p:cNvPr id="3" name="Content Placeholder 2"/>
          <p:cNvSpPr>
            <a:spLocks noGrp="1"/>
          </p:cNvSpPr>
          <p:nvPr>
            <p:ph idx="1"/>
          </p:nvPr>
        </p:nvSpPr>
        <p:spPr>
          <a:xfrm>
            <a:off x="457200" y="1295400"/>
            <a:ext cx="7772400" cy="4114800"/>
          </a:xfrm>
        </p:spPr>
        <p:txBody>
          <a:bodyPr/>
          <a:lstStyle/>
          <a:p>
            <a:r>
              <a:rPr lang="en-US" sz="2400" dirty="0" smtClean="0"/>
              <a:t>Incomplete cross tolerance and inter – patient variability require use of conservative dosing when converting from one opiate to another</a:t>
            </a:r>
          </a:p>
          <a:p>
            <a:r>
              <a:rPr lang="en-US" sz="2400" dirty="0" smtClean="0"/>
              <a:t>Equianalgesic dose is the starting point for calculation of dose for an opiate rotation </a:t>
            </a:r>
          </a:p>
          <a:p>
            <a:r>
              <a:rPr lang="en-US" sz="2400" dirty="0" smtClean="0"/>
              <a:t>The calculated dose of the new drug based on EDT must be reduced, then titrate the new opioid as needed.</a:t>
            </a:r>
          </a:p>
          <a:p>
            <a:r>
              <a:rPr lang="en-US" sz="2400" dirty="0" smtClean="0"/>
              <a:t>Closely follow patients during periods of dose adjustment </a:t>
            </a:r>
            <a:endParaRPr lang="en-US" sz="2400" dirty="0"/>
          </a:p>
        </p:txBody>
      </p:sp>
    </p:spTree>
    <p:extLst>
      <p:ext uri="{BB962C8B-B14F-4D97-AF65-F5344CB8AC3E}">
        <p14:creationId xmlns:p14="http://schemas.microsoft.com/office/powerpoint/2010/main" val="290841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Opiate Rotation</a:t>
            </a:r>
            <a:endParaRPr lang="en-US" dirty="0"/>
          </a:p>
        </p:txBody>
      </p:sp>
      <p:sp>
        <p:nvSpPr>
          <p:cNvPr id="3" name="Content Placeholder 2"/>
          <p:cNvSpPr>
            <a:spLocks noGrp="1"/>
          </p:cNvSpPr>
          <p:nvPr>
            <p:ph idx="1"/>
          </p:nvPr>
        </p:nvSpPr>
        <p:spPr>
          <a:xfrm>
            <a:off x="685800" y="1676400"/>
            <a:ext cx="7772400" cy="4114800"/>
          </a:xfrm>
        </p:spPr>
        <p:txBody>
          <a:bodyPr/>
          <a:lstStyle/>
          <a:p>
            <a:r>
              <a:rPr lang="en-US" sz="2400" dirty="0" smtClean="0"/>
              <a:t>Calculate </a:t>
            </a:r>
            <a:r>
              <a:rPr lang="en-US" sz="2400" dirty="0"/>
              <a:t>the equianalgesic dose of the new opioid from the EDT</a:t>
            </a:r>
          </a:p>
          <a:p>
            <a:r>
              <a:rPr lang="en-US" sz="2400" dirty="0"/>
              <a:t>Reduce the calculated equianalgesic dose by 25-50%</a:t>
            </a:r>
          </a:p>
          <a:p>
            <a:pPr lvl="1"/>
            <a:r>
              <a:rPr lang="en-US" sz="2000" dirty="0"/>
              <a:t>Choose 50% dose reduction if patient is receiving a relatively high dose of the current opioid regimen or if the patient is elderly or medically </a:t>
            </a:r>
            <a:r>
              <a:rPr lang="en-US" sz="2000" dirty="0" smtClean="0"/>
              <a:t>frail</a:t>
            </a:r>
          </a:p>
          <a:p>
            <a:pPr lvl="1"/>
            <a:r>
              <a:rPr lang="en-US" sz="2000" dirty="0" smtClean="0"/>
              <a:t>Choose 25% dose reduction if you are only switching to an alternate route of administration of the same drug, or if patient is on a low dose of opiates, or if the patient is young and otherwise healthy</a:t>
            </a:r>
          </a:p>
          <a:p>
            <a:endParaRPr lang="en-US" dirty="0" smtClean="0"/>
          </a:p>
        </p:txBody>
      </p:sp>
    </p:spTree>
    <p:extLst>
      <p:ext uri="{BB962C8B-B14F-4D97-AF65-F5344CB8AC3E}">
        <p14:creationId xmlns:p14="http://schemas.microsoft.com/office/powerpoint/2010/main" val="201860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2400" dirty="0" smtClean="0"/>
              <a:t>Guidelines for Opiate Rotation to Methadone </a:t>
            </a:r>
            <a:endParaRPr lang="en-US" sz="2400" dirty="0"/>
          </a:p>
        </p:txBody>
      </p:sp>
      <p:sp>
        <p:nvSpPr>
          <p:cNvPr id="3" name="Content Placeholder 2"/>
          <p:cNvSpPr>
            <a:spLocks noGrp="1"/>
          </p:cNvSpPr>
          <p:nvPr>
            <p:ph idx="1"/>
          </p:nvPr>
        </p:nvSpPr>
        <p:spPr>
          <a:xfrm>
            <a:off x="685800" y="1524000"/>
            <a:ext cx="7772400" cy="4114800"/>
          </a:xfrm>
        </p:spPr>
        <p:txBody>
          <a:bodyPr/>
          <a:lstStyle/>
          <a:p>
            <a:r>
              <a:rPr lang="en-US" dirty="0" smtClean="0"/>
              <a:t>If switching to methadone, reduce the calculated equianalgesic dose by 75% - 90% </a:t>
            </a:r>
          </a:p>
          <a:p>
            <a:r>
              <a:rPr lang="en-US" dirty="0" smtClean="0"/>
              <a:t>For patients on a very high opiate dose &gt;1000 mg morphine, be cautious when converting to methadone &gt; 100 mg / day</a:t>
            </a:r>
          </a:p>
          <a:p>
            <a:r>
              <a:rPr lang="en-US" dirty="0" smtClean="0"/>
              <a:t>Consider serial EKG monitoring in this situation </a:t>
            </a:r>
          </a:p>
          <a:p>
            <a:pPr>
              <a:buNone/>
            </a:pPr>
            <a:endParaRPr lang="en-US" dirty="0"/>
          </a:p>
        </p:txBody>
      </p:sp>
    </p:spTree>
    <p:extLst>
      <p:ext uri="{BB962C8B-B14F-4D97-AF65-F5344CB8AC3E}">
        <p14:creationId xmlns:p14="http://schemas.microsoft.com/office/powerpoint/2010/main" val="399555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Opioid Misuse/ Abuse is a Major Public Health Problem</a:t>
            </a:r>
            <a:r>
              <a:rPr lang="en-US" dirty="0" smtClean="0"/>
              <a:t> </a:t>
            </a:r>
            <a:endParaRPr lang="en-US" dirty="0"/>
          </a:p>
        </p:txBody>
      </p:sp>
      <p:sp>
        <p:nvSpPr>
          <p:cNvPr id="3" name="Content Placeholder 2"/>
          <p:cNvSpPr>
            <a:spLocks noGrp="1"/>
          </p:cNvSpPr>
          <p:nvPr>
            <p:ph idx="1"/>
          </p:nvPr>
        </p:nvSpPr>
        <p:spPr/>
        <p:txBody>
          <a:bodyPr/>
          <a:lstStyle/>
          <a:p>
            <a:r>
              <a:rPr lang="en-US" sz="2400" dirty="0" smtClean="0"/>
              <a:t>Improper use of opiates can result in serious adverse events including overdose and death </a:t>
            </a:r>
          </a:p>
          <a:p>
            <a:r>
              <a:rPr lang="en-US" sz="2400" dirty="0" smtClean="0"/>
              <a:t>The risk of death is increased in patients on extended release formulations </a:t>
            </a:r>
          </a:p>
          <a:p>
            <a:r>
              <a:rPr lang="en-US" sz="2400" dirty="0" smtClean="0"/>
              <a:t>In 2010, over 425,000 emergency room visits involved non medical uses of opioids </a:t>
            </a:r>
          </a:p>
          <a:p>
            <a:r>
              <a:rPr lang="en-US" sz="2400" dirty="0" smtClean="0"/>
              <a:t>Methadone is involved in 30% of prescription opiate deaths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Breakthrough Pain </a:t>
            </a:r>
            <a:endParaRPr lang="en-US" dirty="0"/>
          </a:p>
        </p:txBody>
      </p:sp>
      <p:sp>
        <p:nvSpPr>
          <p:cNvPr id="3" name="Content Placeholder 2"/>
          <p:cNvSpPr>
            <a:spLocks noGrp="1"/>
          </p:cNvSpPr>
          <p:nvPr>
            <p:ph idx="1"/>
          </p:nvPr>
        </p:nvSpPr>
        <p:spPr>
          <a:xfrm>
            <a:off x="838200" y="1295400"/>
            <a:ext cx="7772400" cy="4114800"/>
          </a:xfrm>
        </p:spPr>
        <p:txBody>
          <a:bodyPr/>
          <a:lstStyle/>
          <a:p>
            <a:r>
              <a:rPr lang="en-US" sz="2000" dirty="0" smtClean="0"/>
              <a:t>Immediate release drug is administered at 5-15% of the total daily opiate dose </a:t>
            </a:r>
          </a:p>
          <a:p>
            <a:r>
              <a:rPr lang="en-US" sz="2000" dirty="0" smtClean="0"/>
              <a:t>If dose required to reduce breakthrough pain is greater than 15%, the dose of the extended release medication must be increased </a:t>
            </a:r>
          </a:p>
          <a:p>
            <a:r>
              <a:rPr lang="en-US" sz="2000" dirty="0" smtClean="0"/>
              <a:t>Do not use extended release medication for breakthrough pain </a:t>
            </a:r>
          </a:p>
          <a:p>
            <a:r>
              <a:rPr lang="en-US" sz="2000" dirty="0" smtClean="0"/>
              <a:t>Consider adding non opioid pharmacological agents to reduce pain, called adjuvant analgesics </a:t>
            </a:r>
          </a:p>
          <a:p>
            <a:r>
              <a:rPr lang="en-US" sz="2000" dirty="0" smtClean="0"/>
              <a:t>Adjuvant analgesics : anti spasticity agents, anticonvulsants, NSAIDs </a:t>
            </a:r>
          </a:p>
          <a:p>
            <a:r>
              <a:rPr lang="en-US" sz="2000" dirty="0" smtClean="0"/>
              <a:t>Non pharmacological treatments can be ordered to reduce breakthru pain, including exercise, interventional procedures, acupuncture , spinal manipulation. </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Monitoring Programs are Based Upon Risk Assessment </a:t>
            </a:r>
            <a:endParaRPr lang="en-US" sz="2800" dirty="0"/>
          </a:p>
        </p:txBody>
      </p:sp>
      <p:sp>
        <p:nvSpPr>
          <p:cNvPr id="3" name="Content Placeholder 2"/>
          <p:cNvSpPr>
            <a:spLocks noGrp="1"/>
          </p:cNvSpPr>
          <p:nvPr>
            <p:ph idx="1"/>
          </p:nvPr>
        </p:nvSpPr>
        <p:spPr/>
        <p:txBody>
          <a:bodyPr/>
          <a:lstStyle/>
          <a:p>
            <a:r>
              <a:rPr lang="en-US" dirty="0" smtClean="0"/>
              <a:t>High risk patients must be placed on intensive monitoring programs if opiates are used </a:t>
            </a:r>
          </a:p>
          <a:p>
            <a:r>
              <a:rPr lang="en-US" dirty="0" smtClean="0"/>
              <a:t>Low risk patients receive standard monitoring programs</a:t>
            </a:r>
          </a:p>
          <a:p>
            <a:r>
              <a:rPr lang="en-US" dirty="0" smtClean="0"/>
              <a:t>We monitor for aberrant drug behaviors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Aberrant Drug Behaviors </a:t>
            </a:r>
            <a:endParaRPr lang="en-US" dirty="0"/>
          </a:p>
        </p:txBody>
      </p:sp>
      <p:sp>
        <p:nvSpPr>
          <p:cNvPr id="3" name="Content Placeholder 2"/>
          <p:cNvSpPr>
            <a:spLocks noGrp="1"/>
          </p:cNvSpPr>
          <p:nvPr>
            <p:ph idx="1"/>
          </p:nvPr>
        </p:nvSpPr>
        <p:spPr>
          <a:xfrm>
            <a:off x="685800" y="1524000"/>
            <a:ext cx="7772400" cy="4114800"/>
          </a:xfrm>
        </p:spPr>
        <p:txBody>
          <a:bodyPr/>
          <a:lstStyle/>
          <a:p>
            <a:r>
              <a:rPr lang="en-US" sz="2000" dirty="0" smtClean="0"/>
              <a:t>Examples of Aberrant Behaviors Include :</a:t>
            </a:r>
          </a:p>
          <a:p>
            <a:pPr lvl="1"/>
            <a:r>
              <a:rPr lang="en-US" sz="2000" dirty="0" smtClean="0"/>
              <a:t>Unsanctioned dose escalations</a:t>
            </a:r>
          </a:p>
          <a:p>
            <a:pPr lvl="1"/>
            <a:r>
              <a:rPr lang="en-US" sz="2000" dirty="0" smtClean="0"/>
              <a:t>Non compliance with therapy </a:t>
            </a:r>
          </a:p>
          <a:p>
            <a:pPr lvl="1"/>
            <a:r>
              <a:rPr lang="en-US" sz="2000" dirty="0" smtClean="0"/>
              <a:t>Unapproved use of the drug to treat symptoms than pain i.e.. anxiety, depression, sleep disorder </a:t>
            </a:r>
          </a:p>
          <a:p>
            <a:pPr lvl="1"/>
            <a:r>
              <a:rPr lang="en-US" sz="2000" dirty="0" smtClean="0"/>
              <a:t>Acquiring opioids from other clinicians</a:t>
            </a:r>
          </a:p>
          <a:p>
            <a:pPr lvl="1"/>
            <a:r>
              <a:rPr lang="en-US" sz="2000" dirty="0" smtClean="0"/>
              <a:t>Prescription forgery</a:t>
            </a:r>
          </a:p>
          <a:p>
            <a:pPr lvl="1"/>
            <a:r>
              <a:rPr lang="en-US" sz="2000" dirty="0" smtClean="0"/>
              <a:t>Obtaining prescription drugs from non medical sources </a:t>
            </a:r>
          </a:p>
          <a:p>
            <a:pPr lvl="1"/>
            <a:r>
              <a:rPr lang="en-US" sz="2000" dirty="0" smtClean="0"/>
              <a:t>Urine toxicology study contains drugs not prescribed </a:t>
            </a:r>
          </a:p>
          <a:p>
            <a:pPr lvl="1"/>
            <a:r>
              <a:rPr lang="en-US" sz="2000" dirty="0" smtClean="0"/>
              <a:t>Urine toxicology positive for illicit substances</a:t>
            </a:r>
          </a:p>
          <a:p>
            <a:pPr lvl="1"/>
            <a:r>
              <a:rPr lang="en-US" sz="2000" dirty="0" smtClean="0"/>
              <a:t>Urine toxicology negative for the prescribed drug </a:t>
            </a:r>
          </a:p>
          <a:p>
            <a:pPr lvl="1"/>
            <a:r>
              <a:rPr lang="en-US" sz="2000" dirty="0" smtClean="0"/>
              <a:t>Loss or “theft” of prescribed medications</a:t>
            </a:r>
          </a:p>
          <a:p>
            <a:pPr lvl="1"/>
            <a:r>
              <a:rPr lang="en-US" sz="2000" dirty="0" smtClean="0"/>
              <a:t>Medication reconciliation (pill count) reveals missing tablets suggesting abuse or possible diversion  </a:t>
            </a:r>
          </a:p>
          <a:p>
            <a:pPr lvl="1"/>
            <a:endParaRPr lang="en-US" sz="2000" dirty="0" smtClean="0"/>
          </a:p>
          <a:p>
            <a:pPr lvl="3"/>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Always Have a PPA </a:t>
            </a:r>
            <a:endParaRPr lang="en-US" dirty="0"/>
          </a:p>
        </p:txBody>
      </p:sp>
      <p:sp>
        <p:nvSpPr>
          <p:cNvPr id="3" name="Content Placeholder 2"/>
          <p:cNvSpPr>
            <a:spLocks noGrp="1"/>
          </p:cNvSpPr>
          <p:nvPr>
            <p:ph idx="1"/>
          </p:nvPr>
        </p:nvSpPr>
        <p:spPr>
          <a:xfrm>
            <a:off x="609600" y="1295400"/>
            <a:ext cx="7772400" cy="4114800"/>
          </a:xfrm>
        </p:spPr>
        <p:txBody>
          <a:bodyPr/>
          <a:lstStyle/>
          <a:p>
            <a:r>
              <a:rPr lang="en-US" dirty="0" smtClean="0"/>
              <a:t>PPA= a patient – prescriber agreement</a:t>
            </a:r>
          </a:p>
          <a:p>
            <a:r>
              <a:rPr lang="en-US" dirty="0"/>
              <a:t> </a:t>
            </a:r>
            <a:r>
              <a:rPr lang="en-US" dirty="0" smtClean="0"/>
              <a:t>Should be signed by both the patient and the provider</a:t>
            </a:r>
          </a:p>
          <a:p>
            <a:r>
              <a:rPr lang="en-US" dirty="0" smtClean="0"/>
              <a:t>Clarifies the treatment plan &amp; goals of treatment</a:t>
            </a:r>
          </a:p>
          <a:p>
            <a:r>
              <a:rPr lang="en-US" dirty="0" smtClean="0"/>
              <a:t>Informs patients of the risks &amp; benefits of treatment </a:t>
            </a:r>
          </a:p>
          <a:p>
            <a:r>
              <a:rPr lang="en-US" dirty="0" smtClean="0"/>
              <a:t>Document patient and provider rights &amp; responsibilities </a:t>
            </a:r>
          </a:p>
          <a:p>
            <a:endParaRPr lang="en-US" dirty="0" smtClean="0"/>
          </a:p>
          <a:p>
            <a:endParaRPr lang="en-US" dirty="0" smtClean="0"/>
          </a:p>
        </p:txBody>
      </p:sp>
    </p:spTree>
    <p:extLst>
      <p:ext uri="{BB962C8B-B14F-4D97-AF65-F5344CB8AC3E}">
        <p14:creationId xmlns:p14="http://schemas.microsoft.com/office/powerpoint/2010/main" val="4411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200" dirty="0" smtClean="0"/>
              <a:t>Always Counsel Patients To :</a:t>
            </a:r>
            <a:endParaRPr lang="en-US" sz="3200" dirty="0"/>
          </a:p>
        </p:txBody>
      </p:sp>
      <p:sp>
        <p:nvSpPr>
          <p:cNvPr id="3" name="Content Placeholder 2"/>
          <p:cNvSpPr>
            <a:spLocks noGrp="1"/>
          </p:cNvSpPr>
          <p:nvPr>
            <p:ph idx="1"/>
          </p:nvPr>
        </p:nvSpPr>
        <p:spPr>
          <a:xfrm>
            <a:off x="685800" y="1600200"/>
            <a:ext cx="7772400" cy="4114800"/>
          </a:xfrm>
        </p:spPr>
        <p:txBody>
          <a:bodyPr/>
          <a:lstStyle/>
          <a:p>
            <a:r>
              <a:rPr lang="en-US" sz="2000" dirty="0" smtClean="0"/>
              <a:t>Refrain from sharing, selling, or trading  opiates with someone else</a:t>
            </a:r>
          </a:p>
          <a:p>
            <a:r>
              <a:rPr lang="en-US" sz="2000" dirty="0" smtClean="0"/>
              <a:t>Store the opiates in locked cabinet or safe in your home taking only one day supply on your person</a:t>
            </a:r>
          </a:p>
          <a:p>
            <a:r>
              <a:rPr lang="en-US" sz="2000" dirty="0" smtClean="0"/>
              <a:t>Keep opiates away from children and pets </a:t>
            </a:r>
          </a:p>
          <a:p>
            <a:r>
              <a:rPr lang="en-US" sz="2000" dirty="0" smtClean="0"/>
              <a:t>Dispose of opiates when they are no longer needed – you may flush extra pills and dispose of medication vials in the trash after identifiers have been scratched off the vial- there are also prescription drug disposal centers and drop boxes</a:t>
            </a:r>
          </a:p>
          <a:p>
            <a:r>
              <a:rPr lang="en-US" sz="2000" dirty="0" smtClean="0"/>
              <a:t>Transdermal medications should be removed and adhesive surfaces folded against each other and flushed down the toilet – a patch that has been used for 3 days still has enough medication in it to kill a child </a:t>
            </a:r>
          </a:p>
          <a:p>
            <a:r>
              <a:rPr lang="en-US" sz="2000" dirty="0" smtClean="0"/>
              <a:t>Do not abruptly stop opiate use as this can trigger withdrawal </a:t>
            </a:r>
            <a:endParaRPr lang="en-US" sz="2000" dirty="0"/>
          </a:p>
        </p:txBody>
      </p:sp>
    </p:spTree>
    <p:extLst>
      <p:ext uri="{BB962C8B-B14F-4D97-AF65-F5344CB8AC3E}">
        <p14:creationId xmlns:p14="http://schemas.microsoft.com/office/powerpoint/2010/main" val="273386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772400" cy="1143000"/>
          </a:xfrm>
        </p:spPr>
        <p:txBody>
          <a:bodyPr/>
          <a:lstStyle/>
          <a:p>
            <a:r>
              <a:rPr lang="en-US" sz="3200" dirty="0" smtClean="0"/>
              <a:t>Prescription Drug Monitoring Programs (PDMP) </a:t>
            </a:r>
            <a:endParaRPr lang="en-US" sz="3200" dirty="0"/>
          </a:p>
        </p:txBody>
      </p:sp>
      <p:sp>
        <p:nvSpPr>
          <p:cNvPr id="6" name="Content Placeholder 5"/>
          <p:cNvSpPr>
            <a:spLocks noGrp="1"/>
          </p:cNvSpPr>
          <p:nvPr>
            <p:ph sz="half" idx="2"/>
          </p:nvPr>
        </p:nvSpPr>
        <p:spPr/>
        <p:txBody>
          <a:bodyPr/>
          <a:lstStyle/>
          <a:p>
            <a:pPr lvl="0"/>
            <a:r>
              <a:rPr lang="en-US" sz="2000" i="1" dirty="0">
                <a:solidFill>
                  <a:schemeClr val="accent6"/>
                </a:solidFill>
                <a:latin typeface="Segoe UI" pitchFamily="34" charset="0"/>
                <a:ea typeface="Segoe UI" pitchFamily="34" charset="0"/>
                <a:cs typeface="Segoe UI" pitchFamily="34" charset="0"/>
              </a:rPr>
              <a:t>49 states &amp; 1 territory have legislation authorizing a </a:t>
            </a:r>
            <a:r>
              <a:rPr lang="en-US" sz="2000" i="1" dirty="0" smtClean="0">
                <a:solidFill>
                  <a:schemeClr val="accent6"/>
                </a:solidFill>
                <a:latin typeface="Segoe UI" pitchFamily="34" charset="0"/>
                <a:ea typeface="Segoe UI" pitchFamily="34" charset="0"/>
                <a:cs typeface="Segoe UI" pitchFamily="34" charset="0"/>
              </a:rPr>
              <a:t>PDMP</a:t>
            </a:r>
          </a:p>
          <a:p>
            <a:r>
              <a:rPr lang="en-US" sz="2000" i="1" dirty="0">
                <a:solidFill>
                  <a:schemeClr val="accent5"/>
                </a:solidFill>
                <a:latin typeface="Segoe UI" pitchFamily="34" charset="0"/>
                <a:ea typeface="Segoe UI" pitchFamily="34" charset="0"/>
                <a:cs typeface="Segoe UI" pitchFamily="34" charset="0"/>
              </a:rPr>
              <a:t>43 states have an operational </a:t>
            </a:r>
            <a:r>
              <a:rPr lang="en-US" sz="2000" i="1" dirty="0" smtClean="0">
                <a:solidFill>
                  <a:schemeClr val="accent5"/>
                </a:solidFill>
                <a:latin typeface="Segoe UI" pitchFamily="34" charset="0"/>
                <a:ea typeface="Segoe UI" pitchFamily="34" charset="0"/>
                <a:cs typeface="Segoe UI" pitchFamily="34" charset="0"/>
              </a:rPr>
              <a:t>PDMP</a:t>
            </a:r>
          </a:p>
          <a:p>
            <a:r>
              <a:rPr lang="en-US" sz="2000" i="1" dirty="0" smtClean="0">
                <a:solidFill>
                  <a:schemeClr val="accent5"/>
                </a:solidFill>
                <a:latin typeface="Segoe UI" pitchFamily="34" charset="0"/>
                <a:ea typeface="Segoe UI" pitchFamily="34" charset="0"/>
                <a:cs typeface="Segoe UI" pitchFamily="34" charset="0"/>
              </a:rPr>
              <a:t>Individual State Laws Determine : </a:t>
            </a:r>
          </a:p>
          <a:p>
            <a:pPr lvl="1" indent="-182880">
              <a:buClr>
                <a:srgbClr val="836581"/>
              </a:buClr>
              <a:buSzPct val="85000"/>
              <a:buFont typeface="Arial" pitchFamily="34" charset="0"/>
              <a:buChar char="•"/>
            </a:pPr>
            <a:r>
              <a:rPr lang="en-US" sz="1200" b="1" dirty="0">
                <a:solidFill>
                  <a:prstClr val="black">
                    <a:lumMod val="65000"/>
                    <a:lumOff val="35000"/>
                  </a:prstClr>
                </a:solidFill>
                <a:effectLst/>
                <a:latin typeface="Segoe UI" panose="020B0502040204020203" pitchFamily="34" charset="0"/>
                <a:ea typeface="Segoe UI" panose="020B0502040204020203" pitchFamily="34" charset="0"/>
                <a:cs typeface="Segoe UI" panose="020B0502040204020203" pitchFamily="34" charset="0"/>
              </a:rPr>
              <a:t>Who has access to PDMP information</a:t>
            </a:r>
          </a:p>
          <a:p>
            <a:pPr lvl="1" indent="-182880">
              <a:buClr>
                <a:srgbClr val="836581"/>
              </a:buClr>
              <a:buSzPct val="85000"/>
              <a:buFont typeface="Arial" pitchFamily="34" charset="0"/>
              <a:buChar char="•"/>
            </a:pPr>
            <a:r>
              <a:rPr lang="en-US" sz="1200" b="1" dirty="0">
                <a:solidFill>
                  <a:prstClr val="black">
                    <a:lumMod val="65000"/>
                    <a:lumOff val="35000"/>
                  </a:prstClr>
                </a:solidFill>
                <a:effectLst/>
                <a:latin typeface="Segoe UI" panose="020B0502040204020203" pitchFamily="34" charset="0"/>
                <a:ea typeface="Segoe UI" panose="020B0502040204020203" pitchFamily="34" charset="0"/>
                <a:cs typeface="Segoe UI" panose="020B0502040204020203" pitchFamily="34" charset="0"/>
              </a:rPr>
              <a:t>Which drug schedules are monitored</a:t>
            </a:r>
          </a:p>
          <a:p>
            <a:pPr lvl="1" indent="-182880">
              <a:buClr>
                <a:srgbClr val="836581"/>
              </a:buClr>
              <a:buSzPct val="85000"/>
              <a:buFont typeface="Arial" pitchFamily="34" charset="0"/>
              <a:buChar char="•"/>
            </a:pPr>
            <a:r>
              <a:rPr lang="en-US" sz="1200" b="1" dirty="0">
                <a:solidFill>
                  <a:prstClr val="black">
                    <a:lumMod val="65000"/>
                    <a:lumOff val="35000"/>
                  </a:prstClr>
                </a:solidFill>
                <a:effectLst/>
                <a:latin typeface="Segoe UI" panose="020B0502040204020203" pitchFamily="34" charset="0"/>
                <a:ea typeface="Segoe UI" panose="020B0502040204020203" pitchFamily="34" charset="0"/>
                <a:cs typeface="Segoe UI" panose="020B0502040204020203" pitchFamily="34" charset="0"/>
              </a:rPr>
              <a:t>Which agency administers the PDMP</a:t>
            </a:r>
          </a:p>
          <a:p>
            <a:pPr lvl="1" indent="-182880">
              <a:buClr>
                <a:srgbClr val="836581"/>
              </a:buClr>
              <a:buSzPct val="85000"/>
              <a:buFont typeface="Arial" pitchFamily="34" charset="0"/>
              <a:buChar char="•"/>
            </a:pPr>
            <a:r>
              <a:rPr lang="en-US" sz="1200" b="1" dirty="0">
                <a:solidFill>
                  <a:prstClr val="black">
                    <a:lumMod val="65000"/>
                    <a:lumOff val="35000"/>
                  </a:prstClr>
                </a:solidFill>
                <a:effectLst/>
                <a:latin typeface="Segoe UI" panose="020B0502040204020203" pitchFamily="34" charset="0"/>
                <a:ea typeface="Segoe UI" panose="020B0502040204020203" pitchFamily="34" charset="0"/>
                <a:cs typeface="Segoe UI" panose="020B0502040204020203" pitchFamily="34" charset="0"/>
              </a:rPr>
              <a:t>Whether prescribers are required to register w/ the PDMP</a:t>
            </a:r>
          </a:p>
          <a:p>
            <a:pPr lvl="1" indent="-182880">
              <a:buClr>
                <a:srgbClr val="836581"/>
              </a:buClr>
              <a:buSzPct val="85000"/>
              <a:buFont typeface="Arial" pitchFamily="34" charset="0"/>
              <a:buChar char="•"/>
            </a:pPr>
            <a:r>
              <a:rPr lang="en-US" sz="1200" b="1" dirty="0">
                <a:solidFill>
                  <a:prstClr val="black">
                    <a:lumMod val="65000"/>
                    <a:lumOff val="35000"/>
                  </a:prstClr>
                </a:solidFill>
                <a:effectLst/>
                <a:latin typeface="Segoe UI" panose="020B0502040204020203" pitchFamily="34" charset="0"/>
                <a:ea typeface="Segoe UI" panose="020B0502040204020203" pitchFamily="34" charset="0"/>
                <a:cs typeface="Segoe UI" panose="020B0502040204020203" pitchFamily="34" charset="0"/>
              </a:rPr>
              <a:t>Whether prescribers are required to access PDMP information in certain circumstances</a:t>
            </a:r>
          </a:p>
          <a:p>
            <a:pPr lvl="1" indent="-182880">
              <a:buClr>
                <a:srgbClr val="836581"/>
              </a:buClr>
              <a:buSzPct val="85000"/>
              <a:buFont typeface="Arial" pitchFamily="34" charset="0"/>
              <a:buChar char="•"/>
            </a:pPr>
            <a:r>
              <a:rPr lang="en-US" sz="1200" b="1" dirty="0">
                <a:solidFill>
                  <a:prstClr val="black">
                    <a:lumMod val="65000"/>
                    <a:lumOff val="35000"/>
                  </a:prstClr>
                </a:solidFill>
                <a:effectLst/>
                <a:latin typeface="Segoe UI" panose="020B0502040204020203" pitchFamily="34" charset="0"/>
                <a:ea typeface="Segoe UI" panose="020B0502040204020203" pitchFamily="34" charset="0"/>
                <a:cs typeface="Segoe UI" panose="020B0502040204020203" pitchFamily="34" charset="0"/>
              </a:rPr>
              <a:t>Whether unsolicited PDMP reports are sent to prescribers</a:t>
            </a:r>
          </a:p>
          <a:p>
            <a:endParaRPr lang="en-US" sz="2000" i="1" dirty="0">
              <a:solidFill>
                <a:schemeClr val="accent5"/>
              </a:solidFill>
              <a:latin typeface="Segoe UI" pitchFamily="34" charset="0"/>
              <a:ea typeface="Segoe UI" pitchFamily="34" charset="0"/>
              <a:cs typeface="Segoe UI" pitchFamily="34" charset="0"/>
            </a:endParaRPr>
          </a:p>
          <a:p>
            <a:pPr lvl="0"/>
            <a:endParaRPr lang="en-US" i="1" dirty="0">
              <a:solidFill>
                <a:schemeClr val="accent6"/>
              </a:solidFill>
              <a:latin typeface="Segoe UI" pitchFamily="34" charset="0"/>
              <a:ea typeface="Segoe UI" pitchFamily="34" charset="0"/>
              <a:cs typeface="Segoe UI" pitchFamily="34" charset="0"/>
            </a:endParaRPr>
          </a:p>
          <a:p>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81000" y="2514600"/>
            <a:ext cx="3706689" cy="2286198"/>
          </a:xfrm>
          <a:prstGeom prst="rect">
            <a:avLst/>
          </a:prstGeom>
        </p:spPr>
      </p:pic>
    </p:spTree>
    <p:extLst>
      <p:ext uri="{BB962C8B-B14F-4D97-AF65-F5344CB8AC3E}">
        <p14:creationId xmlns:p14="http://schemas.microsoft.com/office/powerpoint/2010/main" val="341900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772400" cy="1143000"/>
          </a:xfrm>
        </p:spPr>
        <p:txBody>
          <a:bodyPr/>
          <a:lstStyle/>
          <a:p>
            <a:r>
              <a:rPr lang="en-US" sz="2800" dirty="0" smtClean="0"/>
              <a:t>Always Be Sure to Check the PDMP Website Prior to Prescribing Opiates !</a:t>
            </a:r>
            <a:endParaRPr lang="en-US" sz="2800" dirty="0"/>
          </a:p>
        </p:txBody>
      </p:sp>
      <p:sp>
        <p:nvSpPr>
          <p:cNvPr id="6" name="Content Placeholder 5"/>
          <p:cNvSpPr>
            <a:spLocks noGrp="1"/>
          </p:cNvSpPr>
          <p:nvPr>
            <p:ph idx="1"/>
          </p:nvPr>
        </p:nvSpPr>
        <p:spPr>
          <a:xfrm>
            <a:off x="762000" y="1600200"/>
            <a:ext cx="7772400" cy="4114800"/>
          </a:xfrm>
        </p:spPr>
        <p:txBody>
          <a:bodyPr/>
          <a:lstStyle/>
          <a:p>
            <a:r>
              <a:rPr lang="en-US" sz="2400" dirty="0" smtClean="0"/>
              <a:t>Checking the NYS PDMP is required :</a:t>
            </a:r>
          </a:p>
          <a:p>
            <a:pPr lvl="1"/>
            <a:r>
              <a:rPr lang="en-US" sz="2400" dirty="0" smtClean="0"/>
              <a:t>Within 24 hours of admission if ordering narcotics </a:t>
            </a:r>
          </a:p>
          <a:p>
            <a:pPr lvl="1"/>
            <a:r>
              <a:rPr lang="en-US" sz="2400" dirty="0" smtClean="0"/>
              <a:t>Prior to writing a prescription for opiates at time of discharge </a:t>
            </a:r>
          </a:p>
          <a:p>
            <a:pPr lvl="1"/>
            <a:r>
              <a:rPr lang="en-US" sz="2400" dirty="0" smtClean="0"/>
              <a:t>Prior to writing a prescription for an outpatient </a:t>
            </a:r>
          </a:p>
          <a:p>
            <a:pPr lvl="1"/>
            <a:r>
              <a:rPr lang="en-US" sz="2400" dirty="0" smtClean="0"/>
              <a:t>Not required to check for a hospice patient</a:t>
            </a:r>
          </a:p>
          <a:p>
            <a:pPr lvl="1"/>
            <a:r>
              <a:rPr lang="en-US" sz="2400" dirty="0" smtClean="0"/>
              <a:t>ER may give up to a 5 day supply of opiates without checking the PDMP in NY State</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2800" dirty="0" smtClean="0"/>
              <a:t>When to Consider a Trial of an Opioid </a:t>
            </a:r>
            <a:endParaRPr lang="en-US" sz="2800" dirty="0"/>
          </a:p>
        </p:txBody>
      </p:sp>
      <p:sp>
        <p:nvSpPr>
          <p:cNvPr id="3" name="Content Placeholder 2"/>
          <p:cNvSpPr>
            <a:spLocks noGrp="1"/>
          </p:cNvSpPr>
          <p:nvPr>
            <p:ph idx="1"/>
          </p:nvPr>
        </p:nvSpPr>
        <p:spPr>
          <a:xfrm>
            <a:off x="685800" y="1371600"/>
            <a:ext cx="7772400" cy="4114800"/>
          </a:xfrm>
        </p:spPr>
        <p:txBody>
          <a:bodyPr/>
          <a:lstStyle/>
          <a:p>
            <a:r>
              <a:rPr lang="en-US" sz="2400" dirty="0" smtClean="0"/>
              <a:t>When pain is moderate – severe </a:t>
            </a:r>
          </a:p>
          <a:p>
            <a:r>
              <a:rPr lang="en-US" sz="2400" dirty="0" smtClean="0"/>
              <a:t>Failure of the patient to respond to non opiate, non drug interventions, i.e. epidurals, exercise, PT, acupuncture, spinal manipulation </a:t>
            </a:r>
          </a:p>
          <a:p>
            <a:r>
              <a:rPr lang="en-US" sz="2400" dirty="0" smtClean="0"/>
              <a:t>Potential benefits outweigh risks – consider referral to an interventional pain specialist or addiction medicine specialist when risks outweigh benefits</a:t>
            </a:r>
          </a:p>
          <a:p>
            <a:r>
              <a:rPr lang="en-US" sz="2400" dirty="0" smtClean="0"/>
              <a:t>When continuous around the clock analgesics are needed around the clock  for an extended period of time </a:t>
            </a:r>
          </a:p>
          <a:p>
            <a:r>
              <a:rPr lang="en-US" sz="2400" dirty="0" smtClean="0"/>
              <a:t>No alternative therapy is likely to provide as favorable a balance of benefits to harms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Opium Poppies – Source of The Naturally Occurring Opiates, Morphine &amp; Codeine  </a:t>
            </a:r>
            <a:endParaRPr lang="en-US" sz="28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81000" y="2057400"/>
            <a:ext cx="3817620" cy="3410407"/>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5029200" y="1828792"/>
            <a:ext cx="3706368" cy="357957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Opiates- Receptors, Classes &amp; Selection of Opiates</a:t>
            </a:r>
            <a:endParaRPr lang="en-US" dirty="0"/>
          </a:p>
        </p:txBody>
      </p:sp>
      <p:sp>
        <p:nvSpPr>
          <p:cNvPr id="6" name="Content Placeholder 5"/>
          <p:cNvSpPr>
            <a:spLocks noGrp="1"/>
          </p:cNvSpPr>
          <p:nvPr>
            <p:ph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 2009, 14,800 People Died in the US from a Prescription Drug Overdose </a:t>
            </a:r>
            <a:endParaRPr lang="en-US" sz="2800" dirty="0"/>
          </a:p>
        </p:txBody>
      </p:sp>
      <p:pic>
        <p:nvPicPr>
          <p:cNvPr id="4" name="Content Placeholder 3" descr="Untitled.png"/>
          <p:cNvPicPr>
            <a:picLocks noGrp="1" noChangeAspect="1"/>
          </p:cNvPicPr>
          <p:nvPr>
            <p:ph idx="1"/>
          </p:nvPr>
        </p:nvPicPr>
        <p:blipFill>
          <a:blip r:embed="rId2"/>
          <a:srcRect t="-9522" b="-9522"/>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Locations of Opiate Receptors </a:t>
            </a:r>
            <a:endParaRPr lang="en-US" dirty="0"/>
          </a:p>
        </p:txBody>
      </p:sp>
      <p:sp>
        <p:nvSpPr>
          <p:cNvPr id="3" name="Content Placeholder 2"/>
          <p:cNvSpPr>
            <a:spLocks noGrp="1"/>
          </p:cNvSpPr>
          <p:nvPr>
            <p:ph sz="half" idx="1"/>
          </p:nvPr>
        </p:nvSpPr>
        <p:spPr>
          <a:xfrm>
            <a:off x="533400" y="1600200"/>
            <a:ext cx="3810000" cy="4114800"/>
          </a:xfrm>
        </p:spPr>
        <p:txBody>
          <a:bodyPr/>
          <a:lstStyle/>
          <a:p>
            <a:r>
              <a:rPr lang="en-US" sz="1800" dirty="0" smtClean="0">
                <a:effectLst/>
              </a:rPr>
              <a:t>Found at both pre and post synaptic sites in the ascending pain transmission system in the dorsal horn of the spinal cord, the brain stem, thalamus, and cortex </a:t>
            </a:r>
          </a:p>
          <a:p>
            <a:r>
              <a:rPr lang="en-US" sz="1800" dirty="0" smtClean="0">
                <a:effectLst/>
              </a:rPr>
              <a:t>Opioid receptors are also found in the descending inhibitory modulating pathways of the midbrain periaqueductal gray matter, nucleus raphe magnus, the rostral ventral medulla – these modulate spinal pain transmission.</a:t>
            </a:r>
          </a:p>
          <a:p>
            <a:pPr>
              <a:buNone/>
            </a:pPr>
            <a:endParaRPr lang="en-US" sz="1800" dirty="0" smtClean="0">
              <a:effectLst/>
            </a:endParaRPr>
          </a:p>
          <a:p>
            <a:endParaRPr lang="en-US" sz="1800" dirty="0" smtClean="0">
              <a:effectLst/>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1600200"/>
            <a:ext cx="4606290" cy="325983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Opiate Receptors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947781"/>
              </p:ext>
            </p:extLst>
          </p:nvPr>
        </p:nvGraphicFramePr>
        <p:xfrm>
          <a:off x="457200" y="1371600"/>
          <a:ext cx="8412480" cy="3931920"/>
        </p:xfrm>
        <a:graphic>
          <a:graphicData uri="http://schemas.openxmlformats.org/drawingml/2006/table">
            <a:tbl>
              <a:tblPr firstRow="1" bandRow="1">
                <a:tableStyleId>{5C22544A-7EE6-4342-B048-85BDC9FD1C3A}</a:tableStyleId>
              </a:tblPr>
              <a:tblGrid>
                <a:gridCol w="1402080"/>
                <a:gridCol w="1979405"/>
                <a:gridCol w="2927875"/>
                <a:gridCol w="2103120"/>
              </a:tblGrid>
              <a:tr h="685800">
                <a:tc>
                  <a:txBody>
                    <a:bodyPr/>
                    <a:lstStyle/>
                    <a:p>
                      <a:r>
                        <a:rPr lang="en-US" dirty="0" smtClean="0"/>
                        <a:t>Receptor Type </a:t>
                      </a:r>
                      <a:endParaRPr lang="en-US" dirty="0"/>
                    </a:p>
                  </a:txBody>
                  <a:tcPr/>
                </a:tc>
                <a:tc>
                  <a:txBody>
                    <a:bodyPr/>
                    <a:lstStyle/>
                    <a:p>
                      <a:r>
                        <a:rPr lang="en-US" dirty="0" smtClean="0"/>
                        <a:t>Endogenous Opiate Agonist </a:t>
                      </a:r>
                      <a:endParaRPr lang="en-US" dirty="0"/>
                    </a:p>
                  </a:txBody>
                  <a:tcPr/>
                </a:tc>
                <a:tc>
                  <a:txBody>
                    <a:bodyPr/>
                    <a:lstStyle/>
                    <a:p>
                      <a:r>
                        <a:rPr lang="en-US" dirty="0" smtClean="0"/>
                        <a:t>Exogenous Agonists</a:t>
                      </a:r>
                      <a:r>
                        <a:rPr lang="en-US" baseline="0" dirty="0" smtClean="0"/>
                        <a:t> </a:t>
                      </a:r>
                      <a:endParaRPr lang="en-US" dirty="0"/>
                    </a:p>
                  </a:txBody>
                  <a:tcPr/>
                </a:tc>
                <a:tc>
                  <a:txBody>
                    <a:bodyPr/>
                    <a:lstStyle/>
                    <a:p>
                      <a:r>
                        <a:rPr lang="en-US" dirty="0" smtClean="0"/>
                        <a:t>Exogenous </a:t>
                      </a:r>
                    </a:p>
                    <a:p>
                      <a:r>
                        <a:rPr lang="en-US" dirty="0" smtClean="0"/>
                        <a:t>Antagonist</a:t>
                      </a:r>
                      <a:r>
                        <a:rPr lang="en-US" baseline="0" dirty="0" smtClean="0"/>
                        <a:t> </a:t>
                      </a:r>
                    </a:p>
                    <a:p>
                      <a:endParaRPr lang="en-US" dirty="0"/>
                    </a:p>
                  </a:txBody>
                  <a:tcPr/>
                </a:tc>
              </a:tr>
              <a:tr h="370840">
                <a:tc>
                  <a:txBody>
                    <a:bodyPr/>
                    <a:lstStyle/>
                    <a:p>
                      <a:r>
                        <a:rPr lang="en-US" dirty="0" smtClean="0"/>
                        <a:t>Mu </a:t>
                      </a:r>
                      <a:endParaRPr lang="en-US" dirty="0"/>
                    </a:p>
                  </a:txBody>
                  <a:tcPr/>
                </a:tc>
                <a:tc>
                  <a:txBody>
                    <a:bodyPr/>
                    <a:lstStyle/>
                    <a:p>
                      <a:r>
                        <a:rPr lang="en-US" dirty="0" smtClean="0"/>
                        <a:t>*Beta Endorphin*</a:t>
                      </a:r>
                      <a:r>
                        <a:rPr lang="en-US" baseline="0" dirty="0" smtClean="0"/>
                        <a:t> </a:t>
                      </a:r>
                    </a:p>
                    <a:p>
                      <a:endParaRPr lang="en-US" baseline="0" dirty="0" smtClean="0"/>
                    </a:p>
                    <a:p>
                      <a:endParaRPr lang="en-US" dirty="0"/>
                    </a:p>
                  </a:txBody>
                  <a:tcPr/>
                </a:tc>
                <a:tc>
                  <a:txBody>
                    <a:bodyPr/>
                    <a:lstStyle/>
                    <a:p>
                      <a:r>
                        <a:rPr lang="en-US" dirty="0" smtClean="0"/>
                        <a:t>Morphine</a:t>
                      </a:r>
                      <a:r>
                        <a:rPr lang="en-US" baseline="0" dirty="0" smtClean="0"/>
                        <a:t> </a:t>
                      </a:r>
                      <a:endParaRPr lang="en-US" dirty="0"/>
                    </a:p>
                  </a:txBody>
                  <a:tcPr/>
                </a:tc>
                <a:tc>
                  <a:txBody>
                    <a:bodyPr/>
                    <a:lstStyle/>
                    <a:p>
                      <a:r>
                        <a:rPr lang="en-US" dirty="0" smtClean="0"/>
                        <a:t>Naloxone</a:t>
                      </a:r>
                      <a:r>
                        <a:rPr lang="en-US" baseline="0" dirty="0" smtClean="0"/>
                        <a:t> </a:t>
                      </a:r>
                      <a:endParaRPr lang="en-US" dirty="0"/>
                    </a:p>
                  </a:txBody>
                  <a:tcPr/>
                </a:tc>
              </a:tr>
              <a:tr h="370840">
                <a:tc>
                  <a:txBody>
                    <a:bodyPr/>
                    <a:lstStyle/>
                    <a:p>
                      <a:r>
                        <a:rPr lang="en-US" dirty="0" smtClean="0"/>
                        <a:t>Delta</a:t>
                      </a:r>
                      <a:r>
                        <a:rPr lang="en-US" baseline="0" dirty="0" smtClean="0"/>
                        <a:t> </a:t>
                      </a:r>
                      <a:endParaRPr lang="en-US" dirty="0"/>
                    </a:p>
                  </a:txBody>
                  <a:tcPr/>
                </a:tc>
                <a:tc>
                  <a:txBody>
                    <a:bodyPr/>
                    <a:lstStyle/>
                    <a:p>
                      <a:r>
                        <a:rPr lang="en-US" dirty="0" smtClean="0"/>
                        <a:t>*Enkephalin*</a:t>
                      </a:r>
                    </a:p>
                    <a:p>
                      <a:endParaRPr lang="en-US" dirty="0" smtClean="0"/>
                    </a:p>
                    <a:p>
                      <a:endParaRPr lang="en-US" dirty="0"/>
                    </a:p>
                  </a:txBody>
                  <a:tcPr/>
                </a:tc>
                <a:tc>
                  <a:txBody>
                    <a:bodyPr/>
                    <a:lstStyle/>
                    <a:p>
                      <a:r>
                        <a:rPr lang="en-US" dirty="0" smtClean="0"/>
                        <a:t>TAN - 67</a:t>
                      </a:r>
                      <a:endParaRPr lang="en-US" dirty="0"/>
                    </a:p>
                  </a:txBody>
                  <a:tcPr/>
                </a:tc>
                <a:tc>
                  <a:txBody>
                    <a:bodyPr/>
                    <a:lstStyle/>
                    <a:p>
                      <a:r>
                        <a:rPr lang="en-US" dirty="0" smtClean="0"/>
                        <a:t>Naltrindole </a:t>
                      </a:r>
                      <a:endParaRPr lang="en-US" dirty="0"/>
                    </a:p>
                  </a:txBody>
                  <a:tcPr/>
                </a:tc>
              </a:tr>
              <a:tr h="370840">
                <a:tc>
                  <a:txBody>
                    <a:bodyPr/>
                    <a:lstStyle/>
                    <a:p>
                      <a:r>
                        <a:rPr lang="en-US" dirty="0" smtClean="0"/>
                        <a:t>Kappa </a:t>
                      </a:r>
                      <a:endParaRPr lang="en-US" dirty="0"/>
                    </a:p>
                  </a:txBody>
                  <a:tcPr/>
                </a:tc>
                <a:tc>
                  <a:txBody>
                    <a:bodyPr/>
                    <a:lstStyle/>
                    <a:p>
                      <a:r>
                        <a:rPr lang="en-US" dirty="0" smtClean="0"/>
                        <a:t>*Dynorphin*</a:t>
                      </a:r>
                      <a:r>
                        <a:rPr lang="en-US" baseline="0" dirty="0" smtClean="0"/>
                        <a:t> </a:t>
                      </a:r>
                    </a:p>
                    <a:p>
                      <a:endParaRPr lang="en-US" baseline="0" dirty="0" smtClean="0"/>
                    </a:p>
                    <a:p>
                      <a:endParaRPr lang="en-US" dirty="0"/>
                    </a:p>
                  </a:txBody>
                  <a:tcPr/>
                </a:tc>
                <a:tc>
                  <a:txBody>
                    <a:bodyPr/>
                    <a:lstStyle/>
                    <a:p>
                      <a:r>
                        <a:rPr lang="en-US" dirty="0" smtClean="0"/>
                        <a:t>TRK – 820, opiate</a:t>
                      </a:r>
                      <a:r>
                        <a:rPr lang="en-US" baseline="0" dirty="0" smtClean="0"/>
                        <a:t> agonists – antagonists act at this receptor, including butorphanol &amp; pentazocine </a:t>
                      </a:r>
                      <a:endParaRPr lang="en-US" dirty="0"/>
                    </a:p>
                  </a:txBody>
                  <a:tcPr/>
                </a:tc>
                <a:tc>
                  <a:txBody>
                    <a:bodyPr/>
                    <a:lstStyle/>
                    <a:p>
                      <a:r>
                        <a:rPr lang="en-US" dirty="0" smtClean="0"/>
                        <a:t>Norbinaltorphimine</a:t>
                      </a:r>
                      <a:endParaRPr 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t>3 Kinds of Opiate Receptors </a:t>
            </a:r>
            <a:endParaRPr lang="en-US" sz="3200" dirty="0"/>
          </a:p>
        </p:txBody>
      </p:sp>
      <p:sp>
        <p:nvSpPr>
          <p:cNvPr id="3" name="Content Placeholder 2"/>
          <p:cNvSpPr>
            <a:spLocks noGrp="1"/>
          </p:cNvSpPr>
          <p:nvPr>
            <p:ph idx="1"/>
          </p:nvPr>
        </p:nvSpPr>
        <p:spPr>
          <a:xfrm>
            <a:off x="609600" y="1371600"/>
            <a:ext cx="7772400" cy="4114800"/>
          </a:xfrm>
        </p:spPr>
        <p:txBody>
          <a:bodyPr/>
          <a:lstStyle/>
          <a:p>
            <a:r>
              <a:rPr lang="en-US" sz="2400" dirty="0" smtClean="0">
                <a:effectLst/>
              </a:rPr>
              <a:t>Mu receptors influence responses to mechanical, chemical and thermal nociception at a supraspinal level </a:t>
            </a:r>
          </a:p>
          <a:p>
            <a:pPr lvl="1"/>
            <a:r>
              <a:rPr lang="en-US" sz="2400" dirty="0" smtClean="0">
                <a:effectLst/>
              </a:rPr>
              <a:t>Mu receptors also mediate the undesirable side effects of opiate analgesics, including respiratory depression, constipation, and physical dependence</a:t>
            </a:r>
          </a:p>
          <a:p>
            <a:r>
              <a:rPr lang="en-US" sz="2400" dirty="0" smtClean="0">
                <a:effectLst/>
              </a:rPr>
              <a:t>Kappa opiate receptors modulate spinally mediated thermal nociception and chemical visceral pain </a:t>
            </a:r>
          </a:p>
          <a:p>
            <a:r>
              <a:rPr lang="en-US" sz="2400" dirty="0" smtClean="0">
                <a:effectLst/>
              </a:rPr>
              <a:t>Delta receptors may modulate mechanical nociception &amp; inflammatory pain  </a:t>
            </a:r>
          </a:p>
          <a:p>
            <a:endParaRPr lang="en-US" sz="2800" dirty="0" smtClean="0">
              <a:effectLst/>
            </a:endParaRPr>
          </a:p>
          <a:p>
            <a:endParaRPr lang="en-US" sz="2800" dirty="0" smtClean="0">
              <a:effectLst/>
            </a:endParaRPr>
          </a:p>
          <a:p>
            <a:endParaRPr lang="en-US" sz="2800" dirty="0" smtClean="0">
              <a:effectLst/>
            </a:endParaRPr>
          </a:p>
          <a:p>
            <a:endParaRPr lang="en-US" sz="2800" dirty="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How Opiate Receptors Work</a:t>
            </a:r>
            <a:endParaRPr lang="en-US" dirty="0"/>
          </a:p>
        </p:txBody>
      </p:sp>
      <p:sp>
        <p:nvSpPr>
          <p:cNvPr id="3" name="Content Placeholder 2"/>
          <p:cNvSpPr>
            <a:spLocks noGrp="1"/>
          </p:cNvSpPr>
          <p:nvPr>
            <p:ph idx="1"/>
          </p:nvPr>
        </p:nvSpPr>
        <p:spPr>
          <a:xfrm>
            <a:off x="762000" y="1371600"/>
            <a:ext cx="7772400" cy="4114800"/>
          </a:xfrm>
        </p:spPr>
        <p:txBody>
          <a:bodyPr/>
          <a:lstStyle/>
          <a:p>
            <a:r>
              <a:rPr lang="en-US" sz="2400" dirty="0" smtClean="0">
                <a:effectLst/>
              </a:rPr>
              <a:t>Endogenous or exogenous opioid peptides bind to opioid receptors to modulate mechanical nociception and control pain sensitivity </a:t>
            </a:r>
          </a:p>
          <a:p>
            <a:r>
              <a:rPr lang="en-US" sz="2400" dirty="0" smtClean="0">
                <a:effectLst/>
              </a:rPr>
              <a:t>Opioid receptors have extracellular transmembrane regions that provide receptor specificity and intracellular regions that link to G proteins </a:t>
            </a:r>
          </a:p>
          <a:p>
            <a:r>
              <a:rPr lang="en-US" sz="2400" dirty="0" smtClean="0">
                <a:effectLst/>
              </a:rPr>
              <a:t>Activation of the opiate receptor sends a signal via potassium ion channels and protein kinase C enzyme systems located in the cytosol and cell membrane resulting in both reduction of the action potential duration and neurotransmitter release </a:t>
            </a:r>
            <a:endParaRPr lang="en-US" sz="2400" dirty="0">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129921241"/>
              </p:ext>
            </p:extLst>
          </p:nvPr>
        </p:nvGraphicFramePr>
        <p:xfrm>
          <a:off x="533400" y="685800"/>
          <a:ext cx="850392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Opiate Agonist – Antagonists </a:t>
            </a:r>
            <a:endParaRPr lang="en-US" dirty="0"/>
          </a:p>
        </p:txBody>
      </p:sp>
      <p:sp>
        <p:nvSpPr>
          <p:cNvPr id="3" name="Content Placeholder 2"/>
          <p:cNvSpPr>
            <a:spLocks noGrp="1"/>
          </p:cNvSpPr>
          <p:nvPr>
            <p:ph idx="1"/>
          </p:nvPr>
        </p:nvSpPr>
        <p:spPr/>
        <p:txBody>
          <a:bodyPr/>
          <a:lstStyle/>
          <a:p>
            <a:r>
              <a:rPr lang="en-US" dirty="0" smtClean="0">
                <a:effectLst/>
              </a:rPr>
              <a:t>Includes butorphanol, nalbuphine, pentazocine </a:t>
            </a:r>
          </a:p>
          <a:p>
            <a:r>
              <a:rPr lang="en-US" dirty="0" smtClean="0">
                <a:effectLst/>
              </a:rPr>
              <a:t>They act as agonists at the kappa receptor, and antagonists at the mu receptor</a:t>
            </a:r>
            <a:endParaRPr lang="en-US" dirty="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2400" dirty="0" smtClean="0"/>
              <a:t>Opiate Partial Agonist Analgesics – Buprenorphine  </a:t>
            </a:r>
            <a:endParaRPr lang="en-US" sz="2400" dirty="0"/>
          </a:p>
        </p:txBody>
      </p:sp>
      <p:sp>
        <p:nvSpPr>
          <p:cNvPr id="3" name="Content Placeholder 2"/>
          <p:cNvSpPr>
            <a:spLocks noGrp="1"/>
          </p:cNvSpPr>
          <p:nvPr>
            <p:ph idx="1"/>
          </p:nvPr>
        </p:nvSpPr>
        <p:spPr>
          <a:xfrm>
            <a:off x="609600" y="1219200"/>
            <a:ext cx="7772400" cy="4114800"/>
          </a:xfrm>
        </p:spPr>
        <p:txBody>
          <a:bodyPr/>
          <a:lstStyle/>
          <a:p>
            <a:r>
              <a:rPr lang="en-US" sz="1800" dirty="0" smtClean="0">
                <a:effectLst/>
              </a:rPr>
              <a:t>Opioid partial agonist analgesics bind to an opiate receptor producing a fraction of the full opiate response </a:t>
            </a:r>
          </a:p>
          <a:p>
            <a:r>
              <a:rPr lang="en-US" sz="1800" dirty="0" smtClean="0">
                <a:effectLst/>
              </a:rPr>
              <a:t>Buprenorphine is an example of a partial agonist at the mu receptor</a:t>
            </a:r>
          </a:p>
          <a:p>
            <a:r>
              <a:rPr lang="en-US" sz="1800" dirty="0" smtClean="0">
                <a:effectLst/>
              </a:rPr>
              <a:t>Used to help patients overcome opiate addiction </a:t>
            </a:r>
          </a:p>
          <a:p>
            <a:r>
              <a:rPr lang="en-US" sz="1800" dirty="0" smtClean="0">
                <a:effectLst/>
              </a:rPr>
              <a:t>In order to use Suboxone  in the state of NY, you must take a special course </a:t>
            </a:r>
          </a:p>
          <a:p>
            <a:r>
              <a:rPr lang="en-US" sz="1800" dirty="0" smtClean="0">
                <a:effectLst/>
              </a:rPr>
              <a:t>Subutex, the buprenorphine-only formulation, is available as 2 mg and 8 mg sublingual tablets</a:t>
            </a:r>
          </a:p>
          <a:p>
            <a:r>
              <a:rPr lang="en-US" sz="1800" dirty="0" smtClean="0">
                <a:effectLst/>
              </a:rPr>
              <a:t>Suboxone, the buprenorphine and naloxone combination product, is available as sublingual tablets in doses of 2 mg buprenorphine/0.5 mg naloxone, and 8 mg buprenorphine/2 mg naloxone.</a:t>
            </a:r>
          </a:p>
          <a:p>
            <a:r>
              <a:rPr lang="en-US" sz="1800" dirty="0" smtClean="0">
                <a:effectLst/>
              </a:rPr>
              <a:t>Naloxone is added to buprenorphine to decrease the potential for abuse by the parenteral route.</a:t>
            </a:r>
          </a:p>
          <a:p>
            <a:r>
              <a:rPr lang="en-US" sz="1800" dirty="0" smtClean="0">
                <a:effectLst/>
              </a:rPr>
              <a:t>The use of a partial agonist can offer some analgesia with a ceiling effect </a:t>
            </a:r>
          </a:p>
          <a:p>
            <a:r>
              <a:rPr lang="en-US" sz="1800" dirty="0" smtClean="0">
                <a:effectLst/>
              </a:rPr>
              <a:t>Later administration of full agonists can result in partial antagonist effects  </a:t>
            </a:r>
          </a:p>
          <a:p>
            <a:endParaRPr lang="en-US" sz="16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Buprenorphine Transdermal System (BuTrans)</a:t>
            </a:r>
            <a:endParaRPr lang="en-US" dirty="0"/>
          </a:p>
        </p:txBody>
      </p:sp>
      <p:sp>
        <p:nvSpPr>
          <p:cNvPr id="3" name="Content Placeholder 2"/>
          <p:cNvSpPr>
            <a:spLocks noGrp="1"/>
          </p:cNvSpPr>
          <p:nvPr>
            <p:ph idx="1"/>
          </p:nvPr>
        </p:nvSpPr>
        <p:spPr>
          <a:xfrm>
            <a:off x="609600" y="1524000"/>
            <a:ext cx="7772400" cy="4114800"/>
          </a:xfrm>
        </p:spPr>
        <p:txBody>
          <a:bodyPr/>
          <a:lstStyle/>
          <a:p>
            <a:r>
              <a:rPr lang="en-US" sz="2400" dirty="0" smtClean="0"/>
              <a:t>Transdermal system changed every 7 days </a:t>
            </a:r>
          </a:p>
          <a:p>
            <a:r>
              <a:rPr lang="en-US" sz="2400" dirty="0" smtClean="0"/>
              <a:t>Initial dose in opioid tolerant patients on &lt; 30 mg morphine equivalents &amp; in mild – moderate hepatic impairment is 5 mcg/hour</a:t>
            </a:r>
          </a:p>
          <a:p>
            <a:r>
              <a:rPr lang="en-US" sz="2400" dirty="0" smtClean="0"/>
              <a:t>When switching from an oral agent, first taper 30-80 morphine equivalents down to 30 mg morphine equivalent, then initiate BuTrans at 10 mcg/hr.</a:t>
            </a:r>
          </a:p>
          <a:p>
            <a:r>
              <a:rPr lang="en-US" sz="2400" dirty="0" smtClean="0"/>
              <a:t>May titrate dose up after patient has been on BuTrans for a minimum of 72 hrs. </a:t>
            </a:r>
          </a:p>
          <a:p>
            <a:r>
              <a:rPr lang="en-US" sz="2400" dirty="0" smtClean="0"/>
              <a:t>Maximum dose is 20 mcg./hr due to risk of QTc prolongation </a:t>
            </a:r>
          </a:p>
          <a:p>
            <a:pPr marL="0" indent="0">
              <a:buNone/>
            </a:pPr>
            <a:endParaRPr lang="en-US" sz="2400" dirty="0" smtClean="0"/>
          </a:p>
          <a:p>
            <a:endParaRPr lang="en-US" dirty="0"/>
          </a:p>
        </p:txBody>
      </p:sp>
    </p:spTree>
    <p:extLst>
      <p:ext uri="{BB962C8B-B14F-4D97-AF65-F5344CB8AC3E}">
        <p14:creationId xmlns:p14="http://schemas.microsoft.com/office/powerpoint/2010/main" val="1108925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BuTrans</a:t>
            </a:r>
            <a:endParaRPr lang="en-US" dirty="0"/>
          </a:p>
        </p:txBody>
      </p:sp>
      <p:sp>
        <p:nvSpPr>
          <p:cNvPr id="3" name="Content Placeholder 2"/>
          <p:cNvSpPr>
            <a:spLocks noGrp="1"/>
          </p:cNvSpPr>
          <p:nvPr>
            <p:ph idx="1"/>
          </p:nvPr>
        </p:nvSpPr>
        <p:spPr>
          <a:xfrm>
            <a:off x="685800" y="1295400"/>
            <a:ext cx="7772400" cy="4114800"/>
          </a:xfrm>
        </p:spPr>
        <p:txBody>
          <a:bodyPr/>
          <a:lstStyle/>
          <a:p>
            <a:r>
              <a:rPr lang="en-US" sz="2400" dirty="0" smtClean="0"/>
              <a:t>Apply topically to non irritated, intact skin</a:t>
            </a:r>
          </a:p>
          <a:p>
            <a:r>
              <a:rPr lang="en-US" sz="2400" dirty="0" smtClean="0"/>
              <a:t>Prep site by clipping hair, wash site with water only, then dry </a:t>
            </a:r>
          </a:p>
          <a:p>
            <a:r>
              <a:rPr lang="en-US" sz="2400" dirty="0" smtClean="0"/>
              <a:t>Rotate application sites – wait a minimum of three weeks prior to re-using an application site </a:t>
            </a:r>
          </a:p>
          <a:p>
            <a:r>
              <a:rPr lang="en-US" sz="2400" dirty="0" smtClean="0"/>
              <a:t>Do not cut or damage the system</a:t>
            </a:r>
          </a:p>
          <a:p>
            <a:r>
              <a:rPr lang="en-US" sz="2400" dirty="0" smtClean="0"/>
              <a:t>Avoid exposure to heat</a:t>
            </a:r>
          </a:p>
          <a:p>
            <a:r>
              <a:rPr lang="en-US" sz="2400" dirty="0" smtClean="0"/>
              <a:t>Disposal : fold adhesive sides together and flush down the toilet or use disposal kit included with the drug </a:t>
            </a:r>
            <a:endParaRPr lang="en-US" sz="2400" dirty="0"/>
          </a:p>
        </p:txBody>
      </p:sp>
    </p:spTree>
    <p:extLst>
      <p:ext uri="{BB962C8B-B14F-4D97-AF65-F5344CB8AC3E}">
        <p14:creationId xmlns:p14="http://schemas.microsoft.com/office/powerpoint/2010/main" val="4147738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BuTrans </a:t>
            </a:r>
            <a:endParaRPr lang="en-US" dirty="0"/>
          </a:p>
        </p:txBody>
      </p:sp>
      <p:sp>
        <p:nvSpPr>
          <p:cNvPr id="3" name="Content Placeholder 2"/>
          <p:cNvSpPr>
            <a:spLocks noGrp="1"/>
          </p:cNvSpPr>
          <p:nvPr>
            <p:ph idx="1"/>
          </p:nvPr>
        </p:nvSpPr>
        <p:spPr>
          <a:xfrm>
            <a:off x="685800" y="1676400"/>
            <a:ext cx="7772400" cy="4114800"/>
          </a:xfrm>
        </p:spPr>
        <p:txBody>
          <a:bodyPr/>
          <a:lstStyle/>
          <a:p>
            <a:r>
              <a:rPr lang="en-US" dirty="0" smtClean="0"/>
              <a:t>CYP3A4 inhibitors may increase buprenorphine levels </a:t>
            </a:r>
          </a:p>
          <a:p>
            <a:r>
              <a:rPr lang="en-US" dirty="0" smtClean="0"/>
              <a:t>CYP3A4 inducers may decrease buprenorphine levels</a:t>
            </a:r>
          </a:p>
          <a:p>
            <a:r>
              <a:rPr lang="en-US" dirty="0" smtClean="0"/>
              <a:t>Concomitant use of benzodiazepines increases the risk of respiratory depression </a:t>
            </a:r>
          </a:p>
          <a:p>
            <a:r>
              <a:rPr lang="en-US" dirty="0" smtClean="0"/>
              <a:t>10 mcg and 20 mcg patches are only for opiate tolerant patients </a:t>
            </a:r>
          </a:p>
          <a:p>
            <a:endParaRPr lang="en-US" dirty="0" smtClean="0"/>
          </a:p>
          <a:p>
            <a:endParaRPr lang="en-US" dirty="0"/>
          </a:p>
        </p:txBody>
      </p:sp>
    </p:spTree>
    <p:extLst>
      <p:ext uri="{BB962C8B-B14F-4D97-AF65-F5344CB8AC3E}">
        <p14:creationId xmlns:p14="http://schemas.microsoft.com/office/powerpoint/2010/main" val="396917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When Prescribing Opiates for Pain, Always Consider Risk Vs. Benefit Ratio</a:t>
            </a:r>
            <a:endParaRPr lang="en-US" sz="2400" dirty="0"/>
          </a:p>
        </p:txBody>
      </p:sp>
      <p:sp>
        <p:nvSpPr>
          <p:cNvPr id="5" name="Content Placeholder 4"/>
          <p:cNvSpPr>
            <a:spLocks noGrp="1"/>
          </p:cNvSpPr>
          <p:nvPr>
            <p:ph sz="half" idx="1"/>
          </p:nvPr>
        </p:nvSpPr>
        <p:spPr/>
        <p:txBody>
          <a:bodyPr/>
          <a:lstStyle/>
          <a:p>
            <a:r>
              <a:rPr lang="en-US" dirty="0" smtClean="0"/>
              <a:t>Potential Benefits</a:t>
            </a:r>
          </a:p>
          <a:p>
            <a:pPr lvl="1"/>
            <a:r>
              <a:rPr lang="en-US" dirty="0" smtClean="0"/>
              <a:t>Pain Control </a:t>
            </a:r>
          </a:p>
          <a:p>
            <a:pPr lvl="1"/>
            <a:r>
              <a:rPr lang="en-US" dirty="0" smtClean="0"/>
              <a:t>Improved Function </a:t>
            </a:r>
            <a:endParaRPr lang="en-US" dirty="0"/>
          </a:p>
        </p:txBody>
      </p:sp>
      <p:sp>
        <p:nvSpPr>
          <p:cNvPr id="6" name="Content Placeholder 5"/>
          <p:cNvSpPr>
            <a:spLocks noGrp="1"/>
          </p:cNvSpPr>
          <p:nvPr>
            <p:ph sz="half" idx="2"/>
          </p:nvPr>
        </p:nvSpPr>
        <p:spPr/>
        <p:txBody>
          <a:bodyPr/>
          <a:lstStyle/>
          <a:p>
            <a:r>
              <a:rPr lang="en-US" sz="1800" dirty="0" smtClean="0"/>
              <a:t>Potential Risks</a:t>
            </a:r>
          </a:p>
          <a:p>
            <a:pPr lvl="1"/>
            <a:r>
              <a:rPr lang="en-US" sz="1800" dirty="0" smtClean="0"/>
              <a:t>Overdose </a:t>
            </a:r>
          </a:p>
          <a:p>
            <a:pPr lvl="1"/>
            <a:r>
              <a:rPr lang="en-US" sz="1800" dirty="0" smtClean="0"/>
              <a:t>Abuse </a:t>
            </a:r>
          </a:p>
          <a:p>
            <a:pPr lvl="1"/>
            <a:r>
              <a:rPr lang="en-US" sz="1800" dirty="0" smtClean="0"/>
              <a:t>Misuse </a:t>
            </a:r>
          </a:p>
          <a:p>
            <a:pPr lvl="1"/>
            <a:r>
              <a:rPr lang="en-US" sz="1800" dirty="0" smtClean="0"/>
              <a:t>Addiction </a:t>
            </a:r>
          </a:p>
          <a:p>
            <a:pPr lvl="1"/>
            <a:r>
              <a:rPr lang="en-US" sz="1800" dirty="0" smtClean="0"/>
              <a:t>Physical Dependence </a:t>
            </a:r>
          </a:p>
          <a:p>
            <a:pPr lvl="1"/>
            <a:r>
              <a:rPr lang="en-US" sz="1800" dirty="0" smtClean="0"/>
              <a:t>Tolerance </a:t>
            </a:r>
          </a:p>
          <a:p>
            <a:pPr lvl="1"/>
            <a:r>
              <a:rPr lang="en-US" sz="1800" dirty="0" smtClean="0"/>
              <a:t>Interactions with other drugs &amp; substances </a:t>
            </a:r>
          </a:p>
          <a:p>
            <a:pPr lvl="1"/>
            <a:r>
              <a:rPr lang="en-US" sz="1800" dirty="0" smtClean="0"/>
              <a:t>Inadvertent exposure to household contacts, including children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BuTrans </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Use of this drug along with Class 1 A and III anti-arrhythmics increases the risk of prolonged QTc intervals prolongation &amp; torsade de pointes</a:t>
            </a:r>
          </a:p>
          <a:p>
            <a:r>
              <a:rPr lang="en-US" dirty="0" smtClean="0"/>
              <a:t>It is hepatotoxic so you must check LFTs and hepatitis serologies before prescribing this drug</a:t>
            </a:r>
          </a:p>
          <a:p>
            <a:r>
              <a:rPr lang="en-US" dirty="0" smtClean="0"/>
              <a:t>Equipotency to morphine has not been determined.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r>
              <a:rPr lang="en-US" dirty="0" smtClean="0"/>
              <a:t>Opioid Antagonists </a:t>
            </a:r>
            <a:endParaRPr lang="en-US" dirty="0"/>
          </a:p>
        </p:txBody>
      </p:sp>
      <p:sp>
        <p:nvSpPr>
          <p:cNvPr id="3" name="Content Placeholder 2"/>
          <p:cNvSpPr>
            <a:spLocks noGrp="1"/>
          </p:cNvSpPr>
          <p:nvPr>
            <p:ph idx="1"/>
          </p:nvPr>
        </p:nvSpPr>
        <p:spPr>
          <a:xfrm>
            <a:off x="685800" y="1219200"/>
            <a:ext cx="7772400" cy="4114800"/>
          </a:xfrm>
        </p:spPr>
        <p:txBody>
          <a:bodyPr/>
          <a:lstStyle/>
          <a:p>
            <a:r>
              <a:rPr lang="en-US" sz="2800" dirty="0" smtClean="0">
                <a:effectLst/>
              </a:rPr>
              <a:t>Bind to opiate receptors producing no or low antagonist activity that may reverse or inhibit effects of opioid agonists by preventing receptor access </a:t>
            </a:r>
          </a:p>
          <a:p>
            <a:r>
              <a:rPr lang="en-US" sz="2800" dirty="0" smtClean="0">
                <a:effectLst/>
              </a:rPr>
              <a:t>Naloxone, naltrexone, nalfmefene are useful for reversing opiate induced sedation and respiratory depression </a:t>
            </a:r>
          </a:p>
          <a:p>
            <a:r>
              <a:rPr lang="en-US" sz="2800" dirty="0" smtClean="0">
                <a:effectLst/>
              </a:rPr>
              <a:t>Naltrexone is used in the treatment of both opiate and alcohol addiction </a:t>
            </a:r>
            <a:endParaRPr lang="en-US" sz="2800" dirty="0">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400" dirty="0" smtClean="0"/>
              <a:t>Federal Controlled Substances Schedules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7522843"/>
              </p:ext>
            </p:extLst>
          </p:nvPr>
        </p:nvGraphicFramePr>
        <p:xfrm>
          <a:off x="609600" y="762001"/>
          <a:ext cx="7772400" cy="5958839"/>
        </p:xfrm>
        <a:graphic>
          <a:graphicData uri="http://schemas.openxmlformats.org/drawingml/2006/table">
            <a:tbl>
              <a:tblPr firstRow="1" bandRow="1">
                <a:tableStyleId>{5C22544A-7EE6-4342-B048-85BDC9FD1C3A}</a:tableStyleId>
              </a:tblPr>
              <a:tblGrid>
                <a:gridCol w="2590800"/>
                <a:gridCol w="2590800"/>
                <a:gridCol w="2590800"/>
              </a:tblGrid>
              <a:tr h="380999">
                <a:tc>
                  <a:txBody>
                    <a:bodyPr/>
                    <a:lstStyle/>
                    <a:p>
                      <a:endParaRPr lang="en-US" dirty="0"/>
                    </a:p>
                  </a:txBody>
                  <a:tcPr/>
                </a:tc>
                <a:tc>
                  <a:txBody>
                    <a:bodyPr/>
                    <a:lstStyle/>
                    <a:p>
                      <a:r>
                        <a:rPr lang="en-US" dirty="0" smtClean="0"/>
                        <a:t>Description</a:t>
                      </a:r>
                      <a:r>
                        <a:rPr lang="en-US" baseline="0" dirty="0" smtClean="0"/>
                        <a:t> of Criteria</a:t>
                      </a:r>
                      <a:endParaRPr lang="en-US" dirty="0"/>
                    </a:p>
                  </a:txBody>
                  <a:tcPr/>
                </a:tc>
                <a:tc>
                  <a:txBody>
                    <a:bodyPr/>
                    <a:lstStyle/>
                    <a:p>
                      <a:r>
                        <a:rPr lang="en-US" dirty="0" smtClean="0"/>
                        <a:t>Examples </a:t>
                      </a:r>
                      <a:endParaRPr lang="en-US" dirty="0"/>
                    </a:p>
                  </a:txBody>
                  <a:tcPr/>
                </a:tc>
              </a:tr>
              <a:tr h="685800">
                <a:tc>
                  <a:txBody>
                    <a:bodyPr/>
                    <a:lstStyle/>
                    <a:p>
                      <a:r>
                        <a:rPr lang="en-US" dirty="0" smtClean="0"/>
                        <a:t>Schedule 1 </a:t>
                      </a:r>
                    </a:p>
                    <a:p>
                      <a:r>
                        <a:rPr lang="en-US" dirty="0" smtClean="0"/>
                        <a:t>C - I </a:t>
                      </a:r>
                      <a:endParaRPr lang="en-US" dirty="0"/>
                    </a:p>
                  </a:txBody>
                  <a:tcPr/>
                </a:tc>
                <a:tc>
                  <a:txBody>
                    <a:bodyPr/>
                    <a:lstStyle/>
                    <a:p>
                      <a:r>
                        <a:rPr lang="en-US" sz="1400" dirty="0" smtClean="0"/>
                        <a:t>High</a:t>
                      </a:r>
                      <a:r>
                        <a:rPr lang="en-US" sz="1400" baseline="0" dirty="0" smtClean="0"/>
                        <a:t> Potential for Abuse </a:t>
                      </a:r>
                    </a:p>
                    <a:p>
                      <a:r>
                        <a:rPr lang="en-US" sz="1400" baseline="0" dirty="0" smtClean="0"/>
                        <a:t>Lack of Accepted Safety Data </a:t>
                      </a:r>
                    </a:p>
                    <a:p>
                      <a:r>
                        <a:rPr lang="en-US" sz="1400" baseline="0" dirty="0" smtClean="0"/>
                        <a:t>No accepted medical use </a:t>
                      </a:r>
                      <a:endParaRPr lang="en-US" sz="1400" dirty="0"/>
                    </a:p>
                  </a:txBody>
                  <a:tcPr/>
                </a:tc>
                <a:tc>
                  <a:txBody>
                    <a:bodyPr/>
                    <a:lstStyle/>
                    <a:p>
                      <a:r>
                        <a:rPr lang="en-US" sz="1400" dirty="0" smtClean="0"/>
                        <a:t>Heroin, LSD, mescaline</a:t>
                      </a:r>
                      <a:r>
                        <a:rPr lang="en-US" sz="1400" baseline="0" dirty="0" smtClean="0"/>
                        <a:t>, methaqualone </a:t>
                      </a:r>
                      <a:endParaRPr lang="en-US" sz="1400" dirty="0"/>
                    </a:p>
                  </a:txBody>
                  <a:tcPr/>
                </a:tc>
              </a:tr>
              <a:tr h="370840">
                <a:tc>
                  <a:txBody>
                    <a:bodyPr/>
                    <a:lstStyle/>
                    <a:p>
                      <a:r>
                        <a:rPr lang="en-US" dirty="0" smtClean="0"/>
                        <a:t>Schedule 2</a:t>
                      </a:r>
                    </a:p>
                    <a:p>
                      <a:r>
                        <a:rPr lang="en-US" dirty="0" smtClean="0"/>
                        <a:t>C – II </a:t>
                      </a:r>
                      <a:endParaRPr lang="en-US" dirty="0"/>
                    </a:p>
                  </a:txBody>
                  <a:tcPr/>
                </a:tc>
                <a:tc>
                  <a:txBody>
                    <a:bodyPr/>
                    <a:lstStyle/>
                    <a:p>
                      <a:r>
                        <a:rPr lang="en-US" sz="1400" dirty="0" smtClean="0"/>
                        <a:t>High Potential for Abuse</a:t>
                      </a:r>
                    </a:p>
                    <a:p>
                      <a:r>
                        <a:rPr lang="en-US" sz="1400" dirty="0" smtClean="0"/>
                        <a:t>Severe psychological &amp; physical dependence</a:t>
                      </a:r>
                      <a:r>
                        <a:rPr lang="en-US" sz="1400" baseline="0" dirty="0" smtClean="0"/>
                        <a:t> liability </a:t>
                      </a:r>
                    </a:p>
                    <a:p>
                      <a:r>
                        <a:rPr lang="en-US" sz="1400" baseline="0" dirty="0" smtClean="0"/>
                        <a:t>accepted medical use </a:t>
                      </a:r>
                      <a:endParaRPr lang="en-US" sz="1400" dirty="0"/>
                    </a:p>
                  </a:txBody>
                  <a:tcPr/>
                </a:tc>
                <a:tc>
                  <a:txBody>
                    <a:bodyPr/>
                    <a:lstStyle/>
                    <a:p>
                      <a:r>
                        <a:rPr lang="en-US" sz="1400" dirty="0" smtClean="0"/>
                        <a:t>Morphine, hydromorphone,</a:t>
                      </a:r>
                      <a:r>
                        <a:rPr lang="en-US" sz="1400" baseline="0" dirty="0" smtClean="0"/>
                        <a:t> oxycodone, cocaine, amphetamine, methadone, methylphenidate </a:t>
                      </a:r>
                      <a:endParaRPr lang="en-US" sz="1400" dirty="0"/>
                    </a:p>
                  </a:txBody>
                  <a:tcPr/>
                </a:tc>
              </a:tr>
              <a:tr h="370840">
                <a:tc>
                  <a:txBody>
                    <a:bodyPr/>
                    <a:lstStyle/>
                    <a:p>
                      <a:r>
                        <a:rPr lang="en-US" dirty="0" smtClean="0"/>
                        <a:t>Schedule 3 </a:t>
                      </a:r>
                    </a:p>
                    <a:p>
                      <a:r>
                        <a:rPr lang="en-US" dirty="0" smtClean="0"/>
                        <a:t>C-III</a:t>
                      </a:r>
                      <a:endParaRPr lang="en-US" dirty="0"/>
                    </a:p>
                  </a:txBody>
                  <a:tcPr/>
                </a:tc>
                <a:tc>
                  <a:txBody>
                    <a:bodyPr/>
                    <a:lstStyle/>
                    <a:p>
                      <a:r>
                        <a:rPr lang="en-US" sz="1400" dirty="0" smtClean="0"/>
                        <a:t>Less</a:t>
                      </a:r>
                      <a:r>
                        <a:rPr lang="en-US" sz="1400" baseline="0" dirty="0" smtClean="0"/>
                        <a:t> abuse potential than 1 or 2 </a:t>
                      </a:r>
                    </a:p>
                    <a:p>
                      <a:r>
                        <a:rPr lang="en-US" sz="1400" baseline="0" dirty="0" smtClean="0"/>
                        <a:t>Moderate or low physical dependence or high psychological dependence </a:t>
                      </a:r>
                    </a:p>
                    <a:p>
                      <a:r>
                        <a:rPr lang="en-US" sz="1400" baseline="0" dirty="0" smtClean="0"/>
                        <a:t>Accepted medical use </a:t>
                      </a:r>
                      <a:endParaRPr lang="en-US" sz="1400" dirty="0"/>
                    </a:p>
                  </a:txBody>
                  <a:tcPr/>
                </a:tc>
                <a:tc>
                  <a:txBody>
                    <a:bodyPr/>
                    <a:lstStyle/>
                    <a:p>
                      <a:r>
                        <a:rPr lang="en-US" sz="1400" dirty="0" smtClean="0"/>
                        <a:t>Opioids combined</a:t>
                      </a:r>
                      <a:r>
                        <a:rPr lang="en-US" sz="1400" baseline="0" dirty="0" smtClean="0"/>
                        <a:t> with non narcotic drugs :</a:t>
                      </a:r>
                    </a:p>
                    <a:p>
                      <a:r>
                        <a:rPr lang="en-US" sz="1400" baseline="0" dirty="0" smtClean="0"/>
                        <a:t>percocet, dronabinol, anabolic steroids, benzphetamine, proposed move of hydrocodone containing combination drugs to Schedule 2 </a:t>
                      </a:r>
                      <a:endParaRPr lang="en-US" sz="1400" dirty="0"/>
                    </a:p>
                  </a:txBody>
                  <a:tcPr/>
                </a:tc>
              </a:tr>
              <a:tr h="370840">
                <a:tc>
                  <a:txBody>
                    <a:bodyPr/>
                    <a:lstStyle/>
                    <a:p>
                      <a:r>
                        <a:rPr lang="en-US" dirty="0" smtClean="0"/>
                        <a:t>Schedule 4 </a:t>
                      </a:r>
                    </a:p>
                    <a:p>
                      <a:r>
                        <a:rPr lang="en-US" dirty="0" smtClean="0"/>
                        <a:t>C-IV</a:t>
                      </a:r>
                      <a:endParaRPr lang="en-US" dirty="0"/>
                    </a:p>
                  </a:txBody>
                  <a:tcPr/>
                </a:tc>
                <a:tc>
                  <a:txBody>
                    <a:bodyPr/>
                    <a:lstStyle/>
                    <a:p>
                      <a:r>
                        <a:rPr lang="en-US" sz="1400" dirty="0" smtClean="0"/>
                        <a:t>Less potential</a:t>
                      </a:r>
                      <a:r>
                        <a:rPr lang="en-US" sz="1400" baseline="0" dirty="0" smtClean="0"/>
                        <a:t> for abuse than C I- CIII</a:t>
                      </a:r>
                    </a:p>
                    <a:p>
                      <a:r>
                        <a:rPr lang="en-US" sz="1400" baseline="0" dirty="0" smtClean="0"/>
                        <a:t>Limited physical / psychological dependence </a:t>
                      </a:r>
                    </a:p>
                    <a:p>
                      <a:r>
                        <a:rPr lang="en-US" sz="1400" baseline="0" dirty="0" smtClean="0"/>
                        <a:t>Accepted medical use</a:t>
                      </a:r>
                      <a:endParaRPr lang="en-US" sz="1400" dirty="0"/>
                    </a:p>
                  </a:txBody>
                  <a:tcPr/>
                </a:tc>
                <a:tc>
                  <a:txBody>
                    <a:bodyPr/>
                    <a:lstStyle/>
                    <a:p>
                      <a:r>
                        <a:rPr lang="en-US" sz="1400" dirty="0" smtClean="0"/>
                        <a:t>Benzodiazepines,</a:t>
                      </a:r>
                      <a:r>
                        <a:rPr lang="en-US" sz="1400" baseline="0" dirty="0" smtClean="0"/>
                        <a:t> chloral hydrate, dextropropxyphene, phenobarbital, fenfluramine, tramadol</a:t>
                      </a:r>
                    </a:p>
                  </a:txBody>
                  <a:tcPr/>
                </a:tc>
              </a:tr>
              <a:tr h="370840">
                <a:tc>
                  <a:txBody>
                    <a:bodyPr/>
                    <a:lstStyle/>
                    <a:p>
                      <a:r>
                        <a:rPr lang="en-US" dirty="0" smtClean="0"/>
                        <a:t>Schedule 5 </a:t>
                      </a:r>
                    </a:p>
                    <a:p>
                      <a:r>
                        <a:rPr lang="en-US" dirty="0" smtClean="0"/>
                        <a:t>C – V </a:t>
                      </a:r>
                      <a:endParaRPr lang="en-US" dirty="0"/>
                    </a:p>
                  </a:txBody>
                  <a:tcPr/>
                </a:tc>
                <a:tc>
                  <a:txBody>
                    <a:bodyPr/>
                    <a:lstStyle/>
                    <a:p>
                      <a:r>
                        <a:rPr lang="en-US" sz="1400" dirty="0" smtClean="0"/>
                        <a:t>Low Abuse Potential </a:t>
                      </a:r>
                    </a:p>
                    <a:p>
                      <a:r>
                        <a:rPr lang="en-US" sz="1400" dirty="0" smtClean="0"/>
                        <a:t>Limited physical</a:t>
                      </a:r>
                      <a:r>
                        <a:rPr lang="en-US" sz="1400" baseline="0" dirty="0" smtClean="0"/>
                        <a:t> / psychological dependence </a:t>
                      </a:r>
                    </a:p>
                    <a:p>
                      <a:r>
                        <a:rPr lang="en-US" sz="1400" baseline="0" dirty="0" smtClean="0"/>
                        <a:t>Accepted medical use </a:t>
                      </a:r>
                      <a:endParaRPr lang="en-US" sz="1400" dirty="0"/>
                    </a:p>
                  </a:txBody>
                  <a:tcPr/>
                </a:tc>
                <a:tc>
                  <a:txBody>
                    <a:bodyPr/>
                    <a:lstStyle/>
                    <a:p>
                      <a:r>
                        <a:rPr lang="en-US" sz="1400" dirty="0" smtClean="0"/>
                        <a:t>Dephenoxylate</a:t>
                      </a:r>
                      <a:r>
                        <a:rPr lang="en-US" sz="1400" baseline="0" dirty="0" smtClean="0"/>
                        <a:t> / Atropine  antidiarrheal meds, Anti- Tussives with small amnt. codeine</a:t>
                      </a:r>
                      <a:endParaRPr lang="en-US" sz="1400"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ium-poppy1.jpg"/>
          <p:cNvPicPr>
            <a:picLocks noChangeAspect="1"/>
          </p:cNvPicPr>
          <p:nvPr/>
        </p:nvPicPr>
        <p:blipFill>
          <a:blip r:embed="rId2" cstate="print"/>
          <a:stretch>
            <a:fillRect/>
          </a:stretch>
        </p:blipFill>
        <p:spPr>
          <a:xfrm>
            <a:off x="2057400" y="0"/>
            <a:ext cx="5085966"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Morphine </a:t>
            </a:r>
            <a:endParaRPr lang="en-US" dirty="0"/>
          </a:p>
        </p:txBody>
      </p:sp>
      <p:sp>
        <p:nvSpPr>
          <p:cNvPr id="3" name="Content Placeholder 2"/>
          <p:cNvSpPr>
            <a:spLocks noGrp="1"/>
          </p:cNvSpPr>
          <p:nvPr>
            <p:ph idx="1"/>
          </p:nvPr>
        </p:nvSpPr>
        <p:spPr/>
        <p:txBody>
          <a:bodyPr/>
          <a:lstStyle/>
          <a:p>
            <a:r>
              <a:rPr lang="en-US" dirty="0" smtClean="0">
                <a:effectLst/>
              </a:rPr>
              <a:t>The prototypical mu opiate receptor agonist against which all other opiates are compared for equianalgesic potency</a:t>
            </a:r>
          </a:p>
          <a:p>
            <a:r>
              <a:rPr lang="en-US" dirty="0" smtClean="0">
                <a:effectLst/>
              </a:rPr>
              <a:t>Can be administered by IV, epidural, intrathecal, rectal and oral routes </a:t>
            </a:r>
          </a:p>
          <a:p>
            <a:pPr>
              <a:buNone/>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Morphine : Equivalence Between IV/IM Vs. Oral Dosing </a:t>
            </a:r>
            <a:endParaRPr lang="en-US" sz="3600" dirty="0"/>
          </a:p>
        </p:txBody>
      </p:sp>
      <p:sp>
        <p:nvSpPr>
          <p:cNvPr id="3" name="Content Placeholder 2"/>
          <p:cNvSpPr>
            <a:spLocks noGrp="1"/>
          </p:cNvSpPr>
          <p:nvPr>
            <p:ph idx="1"/>
          </p:nvPr>
        </p:nvSpPr>
        <p:spPr/>
        <p:txBody>
          <a:bodyPr/>
          <a:lstStyle/>
          <a:p>
            <a:r>
              <a:rPr lang="en-US" u="sng" dirty="0" smtClean="0">
                <a:effectLst/>
              </a:rPr>
              <a:t>**Remember : 10 mg IV or IM Morphine Sulfate is equivalent to 30 mg po**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Morphine </a:t>
            </a:r>
            <a:endParaRPr lang="en-US" dirty="0"/>
          </a:p>
        </p:txBody>
      </p:sp>
      <p:sp>
        <p:nvSpPr>
          <p:cNvPr id="3" name="Content Placeholder 2"/>
          <p:cNvSpPr>
            <a:spLocks noGrp="1"/>
          </p:cNvSpPr>
          <p:nvPr>
            <p:ph idx="1"/>
          </p:nvPr>
        </p:nvSpPr>
        <p:spPr/>
        <p:txBody>
          <a:bodyPr/>
          <a:lstStyle/>
          <a:p>
            <a:r>
              <a:rPr lang="en-US" dirty="0" smtClean="0">
                <a:effectLst/>
              </a:rPr>
              <a:t>Available as sustained release and immediate release preparations </a:t>
            </a:r>
          </a:p>
          <a:p>
            <a:r>
              <a:rPr lang="en-US" dirty="0" smtClean="0">
                <a:effectLst/>
              </a:rPr>
              <a:t>May be used in sustained release form for chronic pain, and in immediate release form for post op pain &amp; breakthru pain </a:t>
            </a:r>
          </a:p>
          <a:p>
            <a:r>
              <a:rPr lang="en-US" dirty="0" smtClean="0">
                <a:effectLst/>
              </a:rPr>
              <a:t>Sustained release formulations : MS Contin, Kadian, Avinza, Embeda</a:t>
            </a:r>
            <a:endParaRPr lang="en-US" dirty="0">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Morphine : Pharmacology</a:t>
            </a:r>
            <a:endParaRPr lang="en-US" dirty="0"/>
          </a:p>
        </p:txBody>
      </p:sp>
      <p:sp>
        <p:nvSpPr>
          <p:cNvPr id="3" name="Content Placeholder 2"/>
          <p:cNvSpPr>
            <a:spLocks noGrp="1"/>
          </p:cNvSpPr>
          <p:nvPr>
            <p:ph idx="1"/>
          </p:nvPr>
        </p:nvSpPr>
        <p:spPr>
          <a:xfrm>
            <a:off x="609600" y="1143000"/>
            <a:ext cx="7772400" cy="4114800"/>
          </a:xfrm>
        </p:spPr>
        <p:txBody>
          <a:bodyPr/>
          <a:lstStyle/>
          <a:p>
            <a:r>
              <a:rPr lang="en-US" sz="2000" dirty="0" smtClean="0">
                <a:effectLst/>
              </a:rPr>
              <a:t>Morphine has an oral bioavailability of 35 – 75% </a:t>
            </a:r>
          </a:p>
          <a:p>
            <a:r>
              <a:rPr lang="en-US" sz="2000" dirty="0" smtClean="0">
                <a:effectLst/>
              </a:rPr>
              <a:t>Due to its relative hydrophilicity, it is a less than ideal analgesic </a:t>
            </a:r>
          </a:p>
          <a:p>
            <a:r>
              <a:rPr lang="en-US" sz="2000" dirty="0" smtClean="0">
                <a:effectLst/>
              </a:rPr>
              <a:t>Its transport across the blood brain barrier is frequently delayed, and therefore it has a slower onset of action compared to the other opioids </a:t>
            </a:r>
          </a:p>
          <a:p>
            <a:r>
              <a:rPr lang="en-US" sz="2000" dirty="0" smtClean="0">
                <a:effectLst/>
              </a:rPr>
              <a:t>Morphine has a relatively longer duration of analgesic effect of 4 – 5 hours relative to its plasma half life ( 2 - 3.5 hrs) thereby minimizing its accumulation &amp; contributing to its safety </a:t>
            </a:r>
          </a:p>
          <a:p>
            <a:r>
              <a:rPr lang="en-US" sz="2000" dirty="0" smtClean="0">
                <a:effectLst/>
              </a:rPr>
              <a:t>The disproportionate duration of analgesia vs. plasma half life is due to its low solubility &amp; slower elimination from the brain relative to the plasma concentration </a:t>
            </a:r>
          </a:p>
          <a:p>
            <a:r>
              <a:rPr lang="en-US" sz="2000" dirty="0" smtClean="0">
                <a:effectLst/>
              </a:rPr>
              <a:t>IR form is administered 10 – 30 mg po q 4 hours </a:t>
            </a:r>
            <a:endParaRPr lang="en-US" sz="2000" dirty="0">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Morphine Metabolites</a:t>
            </a:r>
            <a:endParaRPr lang="en-US" dirty="0"/>
          </a:p>
        </p:txBody>
      </p:sp>
      <p:sp>
        <p:nvSpPr>
          <p:cNvPr id="3" name="Content Placeholder 2"/>
          <p:cNvSpPr>
            <a:spLocks noGrp="1"/>
          </p:cNvSpPr>
          <p:nvPr>
            <p:ph idx="1"/>
          </p:nvPr>
        </p:nvSpPr>
        <p:spPr>
          <a:xfrm>
            <a:off x="533400" y="1219200"/>
            <a:ext cx="7772400" cy="4114800"/>
          </a:xfrm>
        </p:spPr>
        <p:txBody>
          <a:bodyPr/>
          <a:lstStyle/>
          <a:p>
            <a:r>
              <a:rPr lang="en-US" dirty="0" smtClean="0">
                <a:effectLst/>
              </a:rPr>
              <a:t>Morphine’s effect as an analgesic is primarily due to the parent compound, however its efficacious &amp; toxic effects are also seen as a result of 2 of its major metabolites, </a:t>
            </a:r>
            <a:r>
              <a:rPr lang="en-US" u="sng" dirty="0" smtClean="0">
                <a:effectLst/>
              </a:rPr>
              <a:t>morphine 3 glucuronide  (M3G)&amp;  morphine 6 glucuronide (M6G) </a:t>
            </a:r>
            <a:endParaRPr lang="en-US" u="sng" dirty="0">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M3G</a:t>
            </a:r>
            <a:endParaRPr lang="en-US" dirty="0"/>
          </a:p>
        </p:txBody>
      </p:sp>
      <p:sp>
        <p:nvSpPr>
          <p:cNvPr id="3" name="Content Placeholder 2"/>
          <p:cNvSpPr>
            <a:spLocks noGrp="1"/>
          </p:cNvSpPr>
          <p:nvPr>
            <p:ph idx="1"/>
          </p:nvPr>
        </p:nvSpPr>
        <p:spPr>
          <a:xfrm>
            <a:off x="685800" y="1295400"/>
            <a:ext cx="7772400" cy="4114800"/>
          </a:xfrm>
        </p:spPr>
        <p:txBody>
          <a:bodyPr/>
          <a:lstStyle/>
          <a:p>
            <a:r>
              <a:rPr lang="en-US" sz="2800" dirty="0" smtClean="0">
                <a:effectLst/>
              </a:rPr>
              <a:t>Lacks any mu or delta opiate receptor activity – its mechanism of action is unknown </a:t>
            </a:r>
          </a:p>
          <a:p>
            <a:r>
              <a:rPr lang="en-US" sz="2800" dirty="0" smtClean="0">
                <a:effectLst/>
              </a:rPr>
              <a:t>Accounts for 50% of morphine’s metabolites</a:t>
            </a:r>
          </a:p>
          <a:p>
            <a:r>
              <a:rPr lang="en-US" sz="2800" dirty="0" smtClean="0">
                <a:effectLst/>
              </a:rPr>
              <a:t>Demonstrated to cause hyperalgesia, CNS irritability, seizures, myoclonus, and opiate tolerance in animals </a:t>
            </a:r>
          </a:p>
          <a:p>
            <a:r>
              <a:rPr lang="en-US" sz="2800" dirty="0" smtClean="0">
                <a:effectLst/>
              </a:rPr>
              <a:t>Believed to cause neuroexcitatory side effects in humans as well </a:t>
            </a:r>
          </a:p>
          <a:p>
            <a:endParaRPr lang="en-US" sz="28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Clinical Considerations when History Taking Before Prescribing Opiates </a:t>
            </a:r>
            <a:endParaRPr lang="en-US" sz="2800" dirty="0"/>
          </a:p>
        </p:txBody>
      </p:sp>
      <p:sp>
        <p:nvSpPr>
          <p:cNvPr id="3" name="Content Placeholder 2"/>
          <p:cNvSpPr>
            <a:spLocks noGrp="1"/>
          </p:cNvSpPr>
          <p:nvPr>
            <p:ph sz="half" idx="1"/>
          </p:nvPr>
        </p:nvSpPr>
        <p:spPr/>
        <p:txBody>
          <a:bodyPr/>
          <a:lstStyle/>
          <a:p>
            <a:r>
              <a:rPr lang="en-US" dirty="0" smtClean="0"/>
              <a:t>Pulmonary Disease </a:t>
            </a:r>
          </a:p>
          <a:p>
            <a:r>
              <a:rPr lang="en-US" dirty="0" smtClean="0"/>
              <a:t>Renal Disease </a:t>
            </a:r>
          </a:p>
          <a:p>
            <a:r>
              <a:rPr lang="en-US" dirty="0" smtClean="0"/>
              <a:t>Hepatic Disease </a:t>
            </a:r>
          </a:p>
          <a:p>
            <a:r>
              <a:rPr lang="en-US" dirty="0" smtClean="0"/>
              <a:t>Constipation </a:t>
            </a:r>
          </a:p>
          <a:p>
            <a:r>
              <a:rPr lang="en-US" dirty="0" smtClean="0"/>
              <a:t>Cognitive Impairment </a:t>
            </a:r>
          </a:p>
          <a:p>
            <a:r>
              <a:rPr lang="en-US" dirty="0" smtClean="0"/>
              <a:t>Nausea </a:t>
            </a:r>
            <a:endParaRPr lang="en-US" dirty="0"/>
          </a:p>
        </p:txBody>
      </p:sp>
      <p:sp>
        <p:nvSpPr>
          <p:cNvPr id="4" name="Content Placeholder 3"/>
          <p:cNvSpPr>
            <a:spLocks noGrp="1"/>
          </p:cNvSpPr>
          <p:nvPr>
            <p:ph sz="half" idx="2"/>
          </p:nvPr>
        </p:nvSpPr>
        <p:spPr/>
        <p:txBody>
          <a:bodyPr/>
          <a:lstStyle/>
          <a:p>
            <a:r>
              <a:rPr lang="en-US" dirty="0" smtClean="0"/>
              <a:t>Illnesses Possibly Linked to Substance Abuse :</a:t>
            </a:r>
          </a:p>
          <a:p>
            <a:pPr lvl="1"/>
            <a:r>
              <a:rPr lang="en-US" dirty="0" smtClean="0"/>
              <a:t>Hepatitis </a:t>
            </a:r>
          </a:p>
          <a:p>
            <a:pPr lvl="1"/>
            <a:r>
              <a:rPr lang="en-US" dirty="0" smtClean="0"/>
              <a:t>HIV</a:t>
            </a:r>
          </a:p>
          <a:p>
            <a:pPr lvl="1"/>
            <a:r>
              <a:rPr lang="en-US" dirty="0" smtClean="0"/>
              <a:t>TB</a:t>
            </a:r>
          </a:p>
          <a:p>
            <a:pPr lvl="1"/>
            <a:r>
              <a:rPr lang="en-US" dirty="0" smtClean="0"/>
              <a:t>Cellulitis </a:t>
            </a:r>
          </a:p>
          <a:p>
            <a:pPr lvl="1"/>
            <a:r>
              <a:rPr lang="en-US" dirty="0" smtClean="0"/>
              <a:t>STIs</a:t>
            </a:r>
          </a:p>
          <a:p>
            <a:pPr lvl="1"/>
            <a:r>
              <a:rPr lang="en-US" dirty="0" smtClean="0"/>
              <a:t>Trauma, Burns </a:t>
            </a:r>
          </a:p>
          <a:p>
            <a:pPr lvl="1"/>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M6G</a:t>
            </a:r>
            <a:endParaRPr lang="en-US" dirty="0"/>
          </a:p>
        </p:txBody>
      </p:sp>
      <p:sp>
        <p:nvSpPr>
          <p:cNvPr id="3" name="Content Placeholder 2"/>
          <p:cNvSpPr>
            <a:spLocks noGrp="1"/>
          </p:cNvSpPr>
          <p:nvPr>
            <p:ph idx="1"/>
          </p:nvPr>
        </p:nvSpPr>
        <p:spPr>
          <a:xfrm>
            <a:off x="685800" y="1295400"/>
            <a:ext cx="7772400" cy="4114800"/>
          </a:xfrm>
        </p:spPr>
        <p:txBody>
          <a:bodyPr/>
          <a:lstStyle/>
          <a:p>
            <a:r>
              <a:rPr lang="en-US" dirty="0" smtClean="0">
                <a:effectLst/>
              </a:rPr>
              <a:t>A mu and delta receptor agonist </a:t>
            </a:r>
          </a:p>
          <a:p>
            <a:r>
              <a:rPr lang="en-US" dirty="0" smtClean="0">
                <a:effectLst/>
              </a:rPr>
              <a:t>Accounts for 5 – 15 % of morphine metabolites</a:t>
            </a:r>
          </a:p>
          <a:p>
            <a:r>
              <a:rPr lang="en-US" dirty="0" smtClean="0">
                <a:effectLst/>
              </a:rPr>
              <a:t>It has intrinsic opioid agonist effects and it sustains analgesia </a:t>
            </a:r>
            <a:endParaRPr lang="en-US" dirty="0">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p>
            <a:r>
              <a:rPr lang="en-US" sz="3600" dirty="0" smtClean="0">
                <a:effectLst/>
              </a:rPr>
              <a:t>Metabolites &amp; Modes of Morphine Administration </a:t>
            </a:r>
            <a:endParaRPr lang="en-US" sz="3600" dirty="0">
              <a:effectLst/>
            </a:endParaRPr>
          </a:p>
        </p:txBody>
      </p:sp>
      <p:sp>
        <p:nvSpPr>
          <p:cNvPr id="3" name="Content Placeholder 2"/>
          <p:cNvSpPr>
            <a:spLocks noGrp="1"/>
          </p:cNvSpPr>
          <p:nvPr>
            <p:ph idx="1"/>
          </p:nvPr>
        </p:nvSpPr>
        <p:spPr>
          <a:xfrm>
            <a:off x="609600" y="1447800"/>
            <a:ext cx="7772400" cy="4114800"/>
          </a:xfrm>
        </p:spPr>
        <p:txBody>
          <a:bodyPr/>
          <a:lstStyle/>
          <a:p>
            <a:r>
              <a:rPr lang="en-US" dirty="0" smtClean="0">
                <a:effectLst/>
              </a:rPr>
              <a:t>IV &amp; rectal administration of morphine avoids hepatic metabolism and glucuronide concentrations are less than with oral administration </a:t>
            </a:r>
          </a:p>
          <a:p>
            <a:pPr>
              <a:buNone/>
            </a:pPr>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Glucuronides </a:t>
            </a:r>
            <a:endParaRPr lang="en-US" dirty="0"/>
          </a:p>
        </p:txBody>
      </p:sp>
      <p:sp>
        <p:nvSpPr>
          <p:cNvPr id="3" name="Content Placeholder 2"/>
          <p:cNvSpPr>
            <a:spLocks noGrp="1"/>
          </p:cNvSpPr>
          <p:nvPr>
            <p:ph idx="1"/>
          </p:nvPr>
        </p:nvSpPr>
        <p:spPr>
          <a:xfrm>
            <a:off x="685800" y="1219200"/>
            <a:ext cx="7772400" cy="4114800"/>
          </a:xfrm>
        </p:spPr>
        <p:txBody>
          <a:bodyPr/>
          <a:lstStyle/>
          <a:p>
            <a:r>
              <a:rPr lang="en-US" dirty="0" smtClean="0">
                <a:effectLst/>
              </a:rPr>
              <a:t>Chronic administration of morphine sulfate orally results in higher concentrations of glucuronides than the concentration of the parent compound </a:t>
            </a:r>
          </a:p>
          <a:p>
            <a:r>
              <a:rPr lang="en-US" dirty="0" smtClean="0">
                <a:effectLst/>
              </a:rPr>
              <a:t>Mean rations of M3G : M6G are approximately 5:1 </a:t>
            </a:r>
          </a:p>
          <a:p>
            <a:r>
              <a:rPr lang="en-US" dirty="0" smtClean="0">
                <a:effectLst/>
              </a:rPr>
              <a:t>Patients experiencing side effects from the metabolites are candidates for rotation to an alternative opiate</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2800" dirty="0" smtClean="0"/>
              <a:t>Precautions For Morphine Usage </a:t>
            </a:r>
            <a:endParaRPr lang="en-US" sz="2800" dirty="0"/>
          </a:p>
        </p:txBody>
      </p:sp>
      <p:sp>
        <p:nvSpPr>
          <p:cNvPr id="3" name="Content Placeholder 2"/>
          <p:cNvSpPr>
            <a:spLocks noGrp="1"/>
          </p:cNvSpPr>
          <p:nvPr>
            <p:ph idx="1"/>
          </p:nvPr>
        </p:nvSpPr>
        <p:spPr>
          <a:xfrm>
            <a:off x="533400" y="1524000"/>
            <a:ext cx="7772400" cy="4114800"/>
          </a:xfrm>
        </p:spPr>
        <p:txBody>
          <a:bodyPr/>
          <a:lstStyle/>
          <a:p>
            <a:r>
              <a:rPr lang="en-US" sz="2800" dirty="0" smtClean="0">
                <a:effectLst/>
              </a:rPr>
              <a:t>MSO4 elimination is dependent on hepatic metabolism</a:t>
            </a:r>
          </a:p>
          <a:p>
            <a:r>
              <a:rPr lang="en-US" sz="2800" dirty="0" smtClean="0">
                <a:effectLst/>
              </a:rPr>
              <a:t>Use it with caution in cirrhotic patients </a:t>
            </a:r>
          </a:p>
          <a:p>
            <a:r>
              <a:rPr lang="en-US" sz="2800" dirty="0" smtClean="0">
                <a:effectLst/>
              </a:rPr>
              <a:t>Morphine metabolites are also renally excreted, thus the dose should be reduced in renal failure </a:t>
            </a:r>
          </a:p>
          <a:p>
            <a:r>
              <a:rPr lang="en-US" sz="2800" dirty="0" smtClean="0">
                <a:effectLst/>
              </a:rPr>
              <a:t>Patients with renal failure develop encephalopathy and myoclonus due to the accumulation of morphine metabolites, in particular, M3G</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py.jpg"/>
          <p:cNvPicPr>
            <a:picLocks noChangeAspect="1"/>
          </p:cNvPicPr>
          <p:nvPr/>
        </p:nvPicPr>
        <p:blipFill>
          <a:blip r:embed="rId2" cstate="print"/>
          <a:stretch>
            <a:fillRect/>
          </a:stretch>
        </p:blipFill>
        <p:spPr>
          <a:xfrm>
            <a:off x="2256842" y="0"/>
            <a:ext cx="4630316"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Contin </a:t>
            </a:r>
            <a:endParaRPr lang="en-US" dirty="0"/>
          </a:p>
        </p:txBody>
      </p:sp>
      <p:sp>
        <p:nvSpPr>
          <p:cNvPr id="3" name="Content Placeholder 2"/>
          <p:cNvSpPr>
            <a:spLocks noGrp="1"/>
          </p:cNvSpPr>
          <p:nvPr>
            <p:ph idx="1"/>
          </p:nvPr>
        </p:nvSpPr>
        <p:spPr/>
        <p:txBody>
          <a:bodyPr/>
          <a:lstStyle/>
          <a:p>
            <a:r>
              <a:rPr lang="en-US" dirty="0" smtClean="0"/>
              <a:t>Dosed every 8-12 hours</a:t>
            </a:r>
          </a:p>
          <a:p>
            <a:r>
              <a:rPr lang="en-US" dirty="0" smtClean="0"/>
              <a:t>Titrate dose up at a minimum of 2 day intervals between dose increases</a:t>
            </a:r>
          </a:p>
          <a:p>
            <a:r>
              <a:rPr lang="en-US" dirty="0" smtClean="0"/>
              <a:t>Swallow tablets whole, do not crush or chew </a:t>
            </a:r>
          </a:p>
          <a:p>
            <a:r>
              <a:rPr lang="en-US" dirty="0" smtClean="0"/>
              <a:t>PGP inhibitors (ie quinidine) may increase absorption of morphine by a factor of 2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PGP Inhibitors </a:t>
            </a:r>
            <a:endParaRPr lang="en-US" dirty="0"/>
          </a:p>
        </p:txBody>
      </p:sp>
      <p:sp>
        <p:nvSpPr>
          <p:cNvPr id="3" name="Content Placeholder 2"/>
          <p:cNvSpPr>
            <a:spLocks noGrp="1"/>
          </p:cNvSpPr>
          <p:nvPr>
            <p:ph sz="half" idx="1"/>
          </p:nvPr>
        </p:nvSpPr>
        <p:spPr/>
        <p:txBody>
          <a:bodyPr/>
          <a:lstStyle/>
          <a:p>
            <a:r>
              <a:rPr lang="en-US" dirty="0" smtClean="0"/>
              <a:t>Reserpine</a:t>
            </a:r>
          </a:p>
          <a:p>
            <a:r>
              <a:rPr lang="en-US" dirty="0" smtClean="0"/>
              <a:t>Ritonavir</a:t>
            </a:r>
          </a:p>
          <a:p>
            <a:r>
              <a:rPr lang="en-US" dirty="0" smtClean="0"/>
              <a:t>Tariquidar</a:t>
            </a:r>
          </a:p>
          <a:p>
            <a:r>
              <a:rPr lang="en-US" dirty="0" smtClean="0"/>
              <a:t>Verapamil</a:t>
            </a:r>
          </a:p>
          <a:p>
            <a:r>
              <a:rPr lang="en-US" dirty="0" smtClean="0"/>
              <a:t>Quercetin</a:t>
            </a:r>
          </a:p>
          <a:p>
            <a:r>
              <a:rPr lang="en-US" dirty="0" smtClean="0"/>
              <a:t>Quinidine</a:t>
            </a:r>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Amiodarone</a:t>
            </a:r>
          </a:p>
          <a:p>
            <a:r>
              <a:rPr lang="en-US" dirty="0" smtClean="0"/>
              <a:t>Azithromycin</a:t>
            </a:r>
          </a:p>
          <a:p>
            <a:r>
              <a:rPr lang="en-US" dirty="0" smtClean="0"/>
              <a:t>Captopril</a:t>
            </a:r>
          </a:p>
          <a:p>
            <a:r>
              <a:rPr lang="en-US" dirty="0" smtClean="0"/>
              <a:t>Clarithromycin</a:t>
            </a:r>
          </a:p>
          <a:p>
            <a:r>
              <a:rPr lang="en-US" dirty="0" smtClean="0"/>
              <a:t>Cyclosporine</a:t>
            </a:r>
          </a:p>
          <a:p>
            <a:r>
              <a:rPr lang="en-US" dirty="0" smtClean="0"/>
              <a:t>Piperine</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Morphine Sulfate ER Capsules (Kadian)</a:t>
            </a:r>
            <a:endParaRPr lang="en-US" dirty="0"/>
          </a:p>
        </p:txBody>
      </p:sp>
      <p:sp>
        <p:nvSpPr>
          <p:cNvPr id="3" name="Content Placeholder 2"/>
          <p:cNvSpPr>
            <a:spLocks noGrp="1"/>
          </p:cNvSpPr>
          <p:nvPr>
            <p:ph idx="1"/>
          </p:nvPr>
        </p:nvSpPr>
        <p:spPr/>
        <p:txBody>
          <a:bodyPr/>
          <a:lstStyle/>
          <a:p>
            <a:r>
              <a:rPr lang="en-US" sz="2400" dirty="0" smtClean="0"/>
              <a:t>Dosed once a day or Q12 hours </a:t>
            </a:r>
          </a:p>
          <a:p>
            <a:r>
              <a:rPr lang="en-US" sz="2400" dirty="0" smtClean="0"/>
              <a:t>Package insert recommends against using this as first opioid </a:t>
            </a:r>
          </a:p>
          <a:p>
            <a:r>
              <a:rPr lang="en-US" sz="2400" dirty="0" smtClean="0"/>
              <a:t>Titrate dose up at a minimum of Q2 day intervals </a:t>
            </a:r>
          </a:p>
          <a:p>
            <a:r>
              <a:rPr lang="en-US" sz="2400" dirty="0" smtClean="0"/>
              <a:t>Swallow capsule, whole, but you may open the capsule and sprinkle the pellets on applesauce for patients who cannot reliably swallow without chewing</a:t>
            </a:r>
          </a:p>
          <a:p>
            <a:r>
              <a:rPr lang="en-US" sz="2400" dirty="0" smtClean="0"/>
              <a:t>Do not use with alcohol as this can result in rapid release and absorption of the drug </a:t>
            </a:r>
          </a:p>
          <a:p>
            <a:r>
              <a:rPr lang="en-US" sz="2400" dirty="0" smtClean="0"/>
              <a:t>PGP inhibitors like quinidine may increase absorption of the drug 2 fold  </a:t>
            </a:r>
          </a:p>
          <a:p>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200" dirty="0" smtClean="0"/>
              <a:t>Morphine Sulfate ER Capsules (Avinza)</a:t>
            </a:r>
            <a:endParaRPr lang="en-US" sz="3200" dirty="0"/>
          </a:p>
        </p:txBody>
      </p:sp>
      <p:sp>
        <p:nvSpPr>
          <p:cNvPr id="3" name="Content Placeholder 2"/>
          <p:cNvSpPr>
            <a:spLocks noGrp="1"/>
          </p:cNvSpPr>
          <p:nvPr>
            <p:ph idx="1"/>
          </p:nvPr>
        </p:nvSpPr>
        <p:spPr>
          <a:xfrm>
            <a:off x="685800" y="1371600"/>
            <a:ext cx="7772400" cy="4114800"/>
          </a:xfrm>
        </p:spPr>
        <p:txBody>
          <a:bodyPr/>
          <a:lstStyle/>
          <a:p>
            <a:r>
              <a:rPr lang="en-US" sz="2000" dirty="0" smtClean="0"/>
              <a:t>Once daily dosing only </a:t>
            </a:r>
          </a:p>
          <a:p>
            <a:r>
              <a:rPr lang="en-US" sz="2000" dirty="0" smtClean="0"/>
              <a:t>Titrate up at 3 day intervals </a:t>
            </a:r>
          </a:p>
          <a:p>
            <a:r>
              <a:rPr lang="en-US" sz="2000" dirty="0" smtClean="0"/>
              <a:t>Initial dose in opiate tolerant patients is 30 mg / day</a:t>
            </a:r>
          </a:p>
          <a:p>
            <a:r>
              <a:rPr lang="en-US" sz="2000" dirty="0" smtClean="0"/>
              <a:t>Maximum daily dose is 1600 mg due to renal toxicity of excipient fumaric acid </a:t>
            </a:r>
          </a:p>
          <a:p>
            <a:r>
              <a:rPr lang="en-US" sz="2000" dirty="0" smtClean="0"/>
              <a:t>Swallow capsule whole, may open capsule and sprinkle pellets on applesauce for patients who cannot swallow </a:t>
            </a:r>
          </a:p>
          <a:p>
            <a:r>
              <a:rPr lang="en-US" sz="2000" dirty="0" smtClean="0"/>
              <a:t>Concomitant use of alcohol may result in rapid release and absorption of drug resulting in potentially fatal overdose </a:t>
            </a:r>
          </a:p>
          <a:p>
            <a:r>
              <a:rPr lang="en-US" sz="2000" dirty="0" smtClean="0"/>
              <a:t>PGP inhibitors like quinidine may increase drug absorption by a factor of 2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2400" dirty="0" smtClean="0"/>
              <a:t>Morphine Sulfate ER - Naltrexone Tablets (Embeda)</a:t>
            </a:r>
            <a:endParaRPr lang="en-US" sz="2400" dirty="0"/>
          </a:p>
        </p:txBody>
      </p:sp>
      <p:sp>
        <p:nvSpPr>
          <p:cNvPr id="3" name="Content Placeholder 2"/>
          <p:cNvSpPr>
            <a:spLocks noGrp="1"/>
          </p:cNvSpPr>
          <p:nvPr>
            <p:ph idx="1"/>
          </p:nvPr>
        </p:nvSpPr>
        <p:spPr>
          <a:xfrm>
            <a:off x="762000" y="1295400"/>
            <a:ext cx="7772400" cy="4114800"/>
          </a:xfrm>
        </p:spPr>
        <p:txBody>
          <a:bodyPr/>
          <a:lstStyle/>
          <a:p>
            <a:r>
              <a:rPr lang="en-US" sz="2000" dirty="0" smtClean="0"/>
              <a:t>Dosed once per day or Q 12 hours </a:t>
            </a:r>
          </a:p>
          <a:p>
            <a:r>
              <a:rPr lang="en-US" sz="2000" dirty="0" smtClean="0"/>
              <a:t>Initial dose as a first opioid : 20 mg MSO4/0.8 mg naltrexone </a:t>
            </a:r>
          </a:p>
          <a:p>
            <a:r>
              <a:rPr lang="en-US" sz="2000" dirty="0" smtClean="0"/>
              <a:t>Titrate up at 3 day or more intervals </a:t>
            </a:r>
          </a:p>
          <a:p>
            <a:r>
              <a:rPr lang="en-US" sz="2000" dirty="0" smtClean="0"/>
              <a:t>Do not chew, crush, or dissolve </a:t>
            </a:r>
          </a:p>
          <a:p>
            <a:r>
              <a:rPr lang="en-US" sz="2000" dirty="0" smtClean="0"/>
              <a:t>Crushing or chewing will release morphine rapidly, possibly resulting in an overdose, naltrexone will also be released possibly resulting in a withdrawal syndrome </a:t>
            </a:r>
          </a:p>
          <a:p>
            <a:r>
              <a:rPr lang="en-US" sz="2000" dirty="0" smtClean="0"/>
              <a:t>Do not use with alcohol due to concerns about rapid release and potentially fatal overdose </a:t>
            </a:r>
          </a:p>
          <a:p>
            <a:r>
              <a:rPr lang="en-US" sz="2000" b="1" dirty="0" smtClean="0"/>
              <a:t>Don’t use with PGP inhibitors </a:t>
            </a:r>
          </a:p>
          <a:p>
            <a:r>
              <a:rPr lang="en-US" sz="2000" dirty="0" smtClean="0"/>
              <a:t>100 mg / 4 mg capsule is for use in opiate tolerant patients only </a:t>
            </a:r>
          </a:p>
          <a:p>
            <a:endParaRPr lang="en-US" sz="2000" dirty="0" smtClean="0"/>
          </a:p>
          <a:p>
            <a:endParaRPr lang="en-US" sz="24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Interview </a:t>
            </a:r>
            <a:endParaRPr lang="en-US" dirty="0"/>
          </a:p>
        </p:txBody>
      </p:sp>
      <p:sp>
        <p:nvSpPr>
          <p:cNvPr id="6" name="Content Placeholder 5"/>
          <p:cNvSpPr>
            <a:spLocks noGrp="1"/>
          </p:cNvSpPr>
          <p:nvPr>
            <p:ph idx="1"/>
          </p:nvPr>
        </p:nvSpPr>
        <p:spPr/>
        <p:txBody>
          <a:bodyPr/>
          <a:lstStyle/>
          <a:p>
            <a:r>
              <a:rPr lang="en-US" dirty="0" smtClean="0"/>
              <a:t>What causes or increases the pain ? (pain generator)</a:t>
            </a:r>
          </a:p>
          <a:p>
            <a:r>
              <a:rPr lang="en-US" dirty="0" smtClean="0"/>
              <a:t>What relieves the pain?</a:t>
            </a:r>
          </a:p>
          <a:p>
            <a:r>
              <a:rPr lang="en-US" dirty="0" smtClean="0"/>
              <a:t>Effect of pain on physical, emotional, and psychosocial function </a:t>
            </a:r>
          </a:p>
          <a:p>
            <a:r>
              <a:rPr lang="en-US" dirty="0" smtClean="0"/>
              <a:t>Patient’s pain &amp; functional goals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Codeine (Methylmorphine) </a:t>
            </a:r>
            <a:endParaRPr lang="en-US" dirty="0"/>
          </a:p>
        </p:txBody>
      </p:sp>
      <p:sp>
        <p:nvSpPr>
          <p:cNvPr id="3" name="Content Placeholder 2"/>
          <p:cNvSpPr>
            <a:spLocks noGrp="1"/>
          </p:cNvSpPr>
          <p:nvPr>
            <p:ph idx="1"/>
          </p:nvPr>
        </p:nvSpPr>
        <p:spPr>
          <a:xfrm>
            <a:off x="533400" y="1371600"/>
            <a:ext cx="7772400" cy="4114800"/>
          </a:xfrm>
        </p:spPr>
        <p:txBody>
          <a:bodyPr/>
          <a:lstStyle/>
          <a:p>
            <a:r>
              <a:rPr lang="en-US" sz="2000" dirty="0" smtClean="0">
                <a:effectLst/>
              </a:rPr>
              <a:t>One of the two naturally occurring opiates (morphine &amp; codeine)</a:t>
            </a:r>
          </a:p>
          <a:p>
            <a:r>
              <a:rPr lang="en-US" sz="2000" dirty="0" smtClean="0">
                <a:effectLst/>
              </a:rPr>
              <a:t>Is a derivative of opium, just as morphine is</a:t>
            </a:r>
          </a:p>
          <a:p>
            <a:r>
              <a:rPr lang="en-US" sz="2000" dirty="0" smtClean="0">
                <a:effectLst/>
              </a:rPr>
              <a:t>Short acting </a:t>
            </a:r>
          </a:p>
          <a:p>
            <a:r>
              <a:rPr lang="en-US" sz="2000" dirty="0" smtClean="0">
                <a:effectLst/>
              </a:rPr>
              <a:t>Available PO / IV / IM </a:t>
            </a:r>
          </a:p>
          <a:p>
            <a:r>
              <a:rPr lang="en-US" sz="2000" dirty="0" smtClean="0">
                <a:effectLst/>
              </a:rPr>
              <a:t>Frequently administered with APAP, as Tylenol #2, Tylenol #3, Tylenol #4 </a:t>
            </a:r>
          </a:p>
          <a:p>
            <a:r>
              <a:rPr lang="en-US" sz="2000" dirty="0" smtClean="0">
                <a:effectLst/>
              </a:rPr>
              <a:t>Commonly used as an anti – tussive </a:t>
            </a:r>
          </a:p>
          <a:p>
            <a:r>
              <a:rPr lang="en-US" sz="2000" dirty="0" smtClean="0">
                <a:effectLst/>
              </a:rPr>
              <a:t>Administered every 4 – 6 hrs. </a:t>
            </a:r>
          </a:p>
          <a:p>
            <a:r>
              <a:rPr lang="en-US" sz="2000" dirty="0" smtClean="0">
                <a:effectLst/>
              </a:rPr>
              <a:t>Metabolized in the body to codeine, (70%) norcodeine, (10%),morphine (10%), normorphine, (4%) and hydrocodone (1%)</a:t>
            </a:r>
          </a:p>
          <a:p>
            <a:r>
              <a:rPr lang="en-US" sz="2000" dirty="0" smtClean="0">
                <a:effectLst/>
              </a:rPr>
              <a:t>Essentially it is a pro – drug. Conversion in the body to its metabolite, morphine, is responsible for its analgesic propertie</a:t>
            </a:r>
            <a:r>
              <a:rPr lang="en-US" sz="2000" dirty="0" smtClean="0"/>
              <a: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304800"/>
            <a:ext cx="7772400" cy="1143000"/>
          </a:xfrm>
        </p:spPr>
        <p:txBody>
          <a:bodyPr/>
          <a:lstStyle/>
          <a:p>
            <a:r>
              <a:rPr lang="en-US" dirty="0" smtClean="0"/>
              <a:t>Codeine </a:t>
            </a:r>
            <a:endParaRPr lang="en-US" dirty="0"/>
          </a:p>
        </p:txBody>
      </p:sp>
      <p:sp>
        <p:nvSpPr>
          <p:cNvPr id="3" name="Content Placeholder 2"/>
          <p:cNvSpPr>
            <a:spLocks noGrp="1"/>
          </p:cNvSpPr>
          <p:nvPr>
            <p:ph idx="4294967295"/>
          </p:nvPr>
        </p:nvSpPr>
        <p:spPr>
          <a:xfrm>
            <a:off x="1371600" y="1371600"/>
            <a:ext cx="7772400" cy="4114800"/>
          </a:xfrm>
        </p:spPr>
        <p:txBody>
          <a:bodyPr/>
          <a:lstStyle/>
          <a:p>
            <a:r>
              <a:rPr lang="en-US" sz="1600" dirty="0" smtClean="0">
                <a:effectLst/>
              </a:rPr>
              <a:t>Codeine has a poor affinity for opioid receptors in the brain. </a:t>
            </a:r>
          </a:p>
          <a:p>
            <a:r>
              <a:rPr lang="en-US" sz="1600" dirty="0" smtClean="0">
                <a:effectLst/>
              </a:rPr>
              <a:t>As a pain medication, its effect occurs because of partial (approximately 10%) metabolism to morphine in the liver. </a:t>
            </a:r>
          </a:p>
          <a:p>
            <a:r>
              <a:rPr lang="en-US" sz="1600" dirty="0" smtClean="0">
                <a:effectLst/>
              </a:rPr>
              <a:t>The active enzyme in the liver responsible for conversion to morphine is the P450 2D6 enzyme. </a:t>
            </a:r>
          </a:p>
          <a:p>
            <a:r>
              <a:rPr lang="en-US" sz="1600" dirty="0" smtClean="0">
                <a:effectLst/>
              </a:rPr>
              <a:t>The 2D6 enzyme is also active in the metabolism of many medications, including paroxetine, sertraline, and others. </a:t>
            </a:r>
          </a:p>
          <a:p>
            <a:r>
              <a:rPr lang="en-US" sz="1600" dirty="0" smtClean="0">
                <a:effectLst/>
              </a:rPr>
              <a:t>Approximately 10% of the Caucasian population lacks 2D6 enzyme metabolic activity. </a:t>
            </a:r>
          </a:p>
          <a:p>
            <a:r>
              <a:rPr lang="en-US" sz="1600" dirty="0" smtClean="0">
                <a:effectLst/>
              </a:rPr>
              <a:t>It would be expected that those with limited 2D6 activity would get little or no analgesic effect from codeine</a:t>
            </a:r>
          </a:p>
          <a:p>
            <a:r>
              <a:rPr lang="en-US" sz="1600" dirty="0" smtClean="0">
                <a:effectLst/>
              </a:rPr>
              <a:t>Of interest, codeine is effective on the cough reflex regardless of the conversion to morphine </a:t>
            </a:r>
          </a:p>
          <a:p>
            <a:endParaRPr lang="en-US"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4.bp.blogspot.com/_Bq5v8T4ediQ/SxSAYA0tCnI/AAAAAAAAAVw/W6AnJlZEuPQ/s1600/us-soldier-in-opium-field.jpg"/>
          <p:cNvPicPr>
            <a:picLocks noChangeAspect="1" noChangeArrowheads="1"/>
          </p:cNvPicPr>
          <p:nvPr/>
        </p:nvPicPr>
        <p:blipFill>
          <a:blip r:embed="rId2" cstate="print"/>
          <a:srcRect/>
          <a:stretch>
            <a:fillRect/>
          </a:stretch>
        </p:blipFill>
        <p:spPr bwMode="auto">
          <a:xfrm>
            <a:off x="304800" y="914400"/>
            <a:ext cx="8572500" cy="5486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2800" dirty="0" smtClean="0"/>
              <a:t>Oxycodone</a:t>
            </a:r>
            <a:r>
              <a:rPr lang="en-US" dirty="0" smtClean="0"/>
              <a:t> </a:t>
            </a:r>
            <a:endParaRPr lang="en-US" dirty="0"/>
          </a:p>
        </p:txBody>
      </p:sp>
      <p:sp>
        <p:nvSpPr>
          <p:cNvPr id="3" name="Content Placeholder 2"/>
          <p:cNvSpPr>
            <a:spLocks noGrp="1"/>
          </p:cNvSpPr>
          <p:nvPr>
            <p:ph idx="1"/>
          </p:nvPr>
        </p:nvSpPr>
        <p:spPr>
          <a:xfrm>
            <a:off x="685800" y="1066800"/>
            <a:ext cx="7772400" cy="4114800"/>
          </a:xfrm>
        </p:spPr>
        <p:txBody>
          <a:bodyPr/>
          <a:lstStyle/>
          <a:p>
            <a:r>
              <a:rPr lang="en-US" sz="2400" dirty="0" smtClean="0">
                <a:effectLst/>
              </a:rPr>
              <a:t>Is the semi – synthetic cogener of morphine which has been used as an analgesic for over 80 yrs. </a:t>
            </a:r>
          </a:p>
          <a:p>
            <a:r>
              <a:rPr lang="en-US" sz="2400" dirty="0" smtClean="0">
                <a:effectLst/>
              </a:rPr>
              <a:t>Available as a short acting or long acting opiate </a:t>
            </a:r>
          </a:p>
          <a:p>
            <a:r>
              <a:rPr lang="en-US" sz="2400" dirty="0" smtClean="0">
                <a:effectLst/>
              </a:rPr>
              <a:t>It is available as a short acting opiate in immediate release preparations as oxycodone IR or roxicodone </a:t>
            </a:r>
          </a:p>
          <a:p>
            <a:r>
              <a:rPr lang="en-US" sz="2400" dirty="0" smtClean="0">
                <a:effectLst/>
              </a:rPr>
              <a:t>The short acting preparation is also compounded with aspirin (called endodan or percodan) or acetaminophen (called percocet, endocet, or roxicet)</a:t>
            </a:r>
          </a:p>
          <a:p>
            <a:r>
              <a:rPr lang="en-US" sz="2400" dirty="0" smtClean="0">
                <a:effectLst/>
              </a:rPr>
              <a:t>Short acting compound comes as 5 and 10 mg tablets every 4 – 6 hrs </a:t>
            </a:r>
            <a:endParaRPr lang="en-US" sz="2400" dirty="0">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Long Acting Oxycodone</a:t>
            </a:r>
            <a:endParaRPr lang="en-US" dirty="0"/>
          </a:p>
        </p:txBody>
      </p:sp>
      <p:sp>
        <p:nvSpPr>
          <p:cNvPr id="3" name="Content Placeholder 2"/>
          <p:cNvSpPr>
            <a:spLocks noGrp="1"/>
          </p:cNvSpPr>
          <p:nvPr>
            <p:ph idx="1"/>
          </p:nvPr>
        </p:nvSpPr>
        <p:spPr>
          <a:xfrm>
            <a:off x="685800" y="1447800"/>
            <a:ext cx="7772400" cy="4114800"/>
          </a:xfrm>
        </p:spPr>
        <p:txBody>
          <a:bodyPr/>
          <a:lstStyle/>
          <a:p>
            <a:r>
              <a:rPr lang="en-US" sz="2400" dirty="0" smtClean="0">
                <a:effectLst/>
              </a:rPr>
              <a:t>Is available as the drug oxycontin in the US </a:t>
            </a:r>
          </a:p>
          <a:p>
            <a:r>
              <a:rPr lang="en-US" sz="2400" dirty="0" smtClean="0">
                <a:effectLst/>
              </a:rPr>
              <a:t>Q12 hr dosing schedule </a:t>
            </a:r>
          </a:p>
          <a:p>
            <a:r>
              <a:rPr lang="en-US" sz="2400" dirty="0" smtClean="0">
                <a:effectLst/>
              </a:rPr>
              <a:t>More potent than morphine </a:t>
            </a:r>
          </a:p>
          <a:p>
            <a:r>
              <a:rPr lang="en-US" sz="2400" dirty="0" smtClean="0">
                <a:effectLst/>
              </a:rPr>
              <a:t>Shorter onset of analgesia than morphine </a:t>
            </a:r>
          </a:p>
          <a:p>
            <a:r>
              <a:rPr lang="en-US" sz="2400" dirty="0" smtClean="0">
                <a:effectLst/>
              </a:rPr>
              <a:t>Less variation in plasma levels than morphine </a:t>
            </a:r>
          </a:p>
          <a:p>
            <a:r>
              <a:rPr lang="en-US" sz="2400" dirty="0" smtClean="0">
                <a:effectLst/>
              </a:rPr>
              <a:t>Associated with fewer side effects than morphine (less confusion, sedation, hallucinations, dizziness, and pruritis)</a:t>
            </a:r>
          </a:p>
          <a:p>
            <a:r>
              <a:rPr lang="en-US" sz="2400" dirty="0" smtClean="0">
                <a:effectLst/>
              </a:rPr>
              <a:t>Oxycodone itself has some intrinsic opiate agonist activity thru activation of kappa receptors, but it basically is a pro – drug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Oxycodone ER (Oxycontin)</a:t>
            </a:r>
            <a:endParaRPr lang="en-US" dirty="0"/>
          </a:p>
        </p:txBody>
      </p:sp>
      <p:sp>
        <p:nvSpPr>
          <p:cNvPr id="3" name="Content Placeholder 2"/>
          <p:cNvSpPr>
            <a:spLocks noGrp="1"/>
          </p:cNvSpPr>
          <p:nvPr>
            <p:ph idx="1"/>
          </p:nvPr>
        </p:nvSpPr>
        <p:spPr>
          <a:xfrm>
            <a:off x="838200" y="1371600"/>
            <a:ext cx="7772400" cy="4114800"/>
          </a:xfrm>
        </p:spPr>
        <p:txBody>
          <a:bodyPr/>
          <a:lstStyle/>
          <a:p>
            <a:r>
              <a:rPr lang="en-US" sz="2000" dirty="0" smtClean="0"/>
              <a:t>Dosed every 12 hours</a:t>
            </a:r>
          </a:p>
          <a:p>
            <a:r>
              <a:rPr lang="en-US" sz="2000" dirty="0" smtClean="0"/>
              <a:t>Opioid naïve patients : Starting dose is 10 mg po Q12 hours </a:t>
            </a:r>
          </a:p>
          <a:p>
            <a:r>
              <a:rPr lang="en-US" sz="2000" dirty="0" smtClean="0"/>
              <a:t>Titrate at a minimum of 1-2 day intervals</a:t>
            </a:r>
          </a:p>
          <a:p>
            <a:pPr fontAlgn="ctr"/>
            <a:r>
              <a:rPr lang="en-US" sz="2000" dirty="0" smtClean="0"/>
              <a:t>Hepatic impairment: start with ⅓-½ usual dosage</a:t>
            </a:r>
          </a:p>
          <a:p>
            <a:pPr fontAlgn="ctr"/>
            <a:r>
              <a:rPr lang="en-US" sz="2000" dirty="0" smtClean="0"/>
              <a:t>Renal impairment (creatinine clearance &lt;60 mL/min): start with ½ usual dosage</a:t>
            </a:r>
            <a:r>
              <a:rPr lang="en-US" sz="1800" dirty="0" smtClean="0"/>
              <a:t>	</a:t>
            </a:r>
          </a:p>
          <a:p>
            <a:pPr fontAlgn="ctr"/>
            <a:r>
              <a:rPr lang="en-US" sz="1800" dirty="0" smtClean="0"/>
              <a:t>CYP3A4 inhibitors may increase oxycodone levels</a:t>
            </a:r>
          </a:p>
          <a:p>
            <a:pPr fontAlgn="ctr"/>
            <a:r>
              <a:rPr lang="en-US" sz="1800" dirty="0" smtClean="0"/>
              <a:t>CYP3A4 inducers may decrease oxycodone levels  	</a:t>
            </a:r>
            <a:endParaRPr lang="en-US" dirty="0" smtClean="0"/>
          </a:p>
          <a:p>
            <a:pPr fontAlgn="auto"/>
            <a:r>
              <a:rPr lang="en-US" sz="1800" dirty="0" smtClean="0"/>
              <a:t>Approximately 2:1 oral morphine to oxycodone oral dose ratio</a:t>
            </a:r>
          </a:p>
          <a:p>
            <a:pPr fontAlgn="auto"/>
            <a:r>
              <a:rPr lang="en-US" sz="1800" dirty="0" smtClean="0"/>
              <a:t>Dosing greater than 40 mg for patients who are opioid tolerant only </a:t>
            </a:r>
          </a:p>
          <a:p>
            <a:pPr fontAlgn="auto"/>
            <a:r>
              <a:rPr lang="en-US" sz="1800" dirty="0" smtClean="0"/>
              <a:t>Cannot be used in patients who have swallowing dysfunction</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Metabolism of Oxycodone </a:t>
            </a:r>
            <a:endParaRPr lang="en-US" dirty="0"/>
          </a:p>
        </p:txBody>
      </p:sp>
      <p:sp>
        <p:nvSpPr>
          <p:cNvPr id="3" name="Content Placeholder 2"/>
          <p:cNvSpPr>
            <a:spLocks noGrp="1"/>
          </p:cNvSpPr>
          <p:nvPr>
            <p:ph idx="1"/>
          </p:nvPr>
        </p:nvSpPr>
        <p:spPr>
          <a:xfrm>
            <a:off x="685800" y="1143000"/>
            <a:ext cx="7772400" cy="4114800"/>
          </a:xfrm>
        </p:spPr>
        <p:txBody>
          <a:bodyPr/>
          <a:lstStyle/>
          <a:p>
            <a:r>
              <a:rPr lang="en-US" dirty="0" smtClean="0">
                <a:effectLst/>
              </a:rPr>
              <a:t>Oxycodone is a pro-drug </a:t>
            </a:r>
          </a:p>
          <a:p>
            <a:r>
              <a:rPr lang="en-US" dirty="0" smtClean="0">
                <a:effectLst/>
              </a:rPr>
              <a:t>It undergoes hepatic metabolism via the cytochrome  P4502D6 where it is converted to the mu opiate agonist, oxymorphone &amp; the inactive noroxycodone</a:t>
            </a:r>
          </a:p>
          <a:p>
            <a:pPr lvl="1"/>
            <a:r>
              <a:rPr lang="en-US" dirty="0" smtClean="0">
                <a:effectLst/>
              </a:rPr>
              <a:t>Oxymorphone is an active metabolite with mu opioid agonist  which is 14X more potent than the parent compound</a:t>
            </a:r>
          </a:p>
          <a:p>
            <a:pPr lvl="1"/>
            <a:r>
              <a:rPr lang="en-US" dirty="0" smtClean="0">
                <a:effectLst/>
              </a:rPr>
              <a:t>Noroxycodone is an inactive metabolite </a:t>
            </a:r>
            <a:endParaRPr lang="en-US" dirty="0">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3200" dirty="0" smtClean="0"/>
              <a:t>Oxycodone &amp; Cytochrome P450 2D6 </a:t>
            </a:r>
            <a:endParaRPr lang="en-US" sz="3200" dirty="0"/>
          </a:p>
        </p:txBody>
      </p:sp>
      <p:sp>
        <p:nvSpPr>
          <p:cNvPr id="3" name="Content Placeholder 2"/>
          <p:cNvSpPr>
            <a:spLocks noGrp="1"/>
          </p:cNvSpPr>
          <p:nvPr>
            <p:ph idx="1"/>
          </p:nvPr>
        </p:nvSpPr>
        <p:spPr>
          <a:xfrm>
            <a:off x="457200" y="1066800"/>
            <a:ext cx="7772400" cy="4114800"/>
          </a:xfrm>
        </p:spPr>
        <p:txBody>
          <a:bodyPr/>
          <a:lstStyle/>
          <a:p>
            <a:r>
              <a:rPr lang="en-US" sz="2400" dirty="0" smtClean="0">
                <a:effectLst/>
              </a:rPr>
              <a:t>About 10% of the population has genetically low levels of cytochrome P450 2D6 enzyme </a:t>
            </a:r>
          </a:p>
          <a:p>
            <a:r>
              <a:rPr lang="en-US" sz="2400" dirty="0" smtClean="0">
                <a:effectLst/>
              </a:rPr>
              <a:t>These individuals may need higher doses of oxycodone to achieve analgesia than the average individual</a:t>
            </a:r>
          </a:p>
          <a:p>
            <a:r>
              <a:rPr lang="en-US" sz="2400" dirty="0" smtClean="0">
                <a:effectLst/>
              </a:rPr>
              <a:t>Analgesic efficacy may also be decreased in those patients who are concurrently taking medications which competitively inhibit the P450 enzyme </a:t>
            </a:r>
          </a:p>
          <a:p>
            <a:r>
              <a:rPr lang="en-US" sz="2400" dirty="0" smtClean="0">
                <a:effectLst/>
              </a:rPr>
              <a:t>Careful dose titration must be made in those who concurrently take SSRIs, TCAs, or neuroleptics</a:t>
            </a:r>
          </a:p>
          <a:p>
            <a:r>
              <a:rPr lang="en-US" sz="2400" dirty="0" smtClean="0">
                <a:effectLst/>
              </a:rPr>
              <a:t>The kidneys excrete oxycodone, therefore, the dose should be adjusted in renal dysfunction </a:t>
            </a:r>
            <a:endParaRPr lang="en-US" sz="2400" dirty="0">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i poppies.jpg"/>
          <p:cNvPicPr>
            <a:picLocks noChangeAspect="1"/>
          </p:cNvPicPr>
          <p:nvPr/>
        </p:nvPicPr>
        <p:blipFill>
          <a:blip r:embed="rId2" cstate="print"/>
          <a:stretch>
            <a:fillRect/>
          </a:stretch>
        </p:blipFill>
        <p:spPr>
          <a:xfrm>
            <a:off x="2193131" y="0"/>
            <a:ext cx="4757738" cy="6858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Hydrocodone </a:t>
            </a:r>
            <a:endParaRPr lang="en-US" dirty="0"/>
          </a:p>
        </p:txBody>
      </p:sp>
      <p:sp>
        <p:nvSpPr>
          <p:cNvPr id="3" name="Content Placeholder 2"/>
          <p:cNvSpPr>
            <a:spLocks noGrp="1"/>
          </p:cNvSpPr>
          <p:nvPr>
            <p:ph idx="1"/>
          </p:nvPr>
        </p:nvSpPr>
        <p:spPr>
          <a:xfrm>
            <a:off x="685800" y="1371600"/>
            <a:ext cx="7772400" cy="4114800"/>
          </a:xfrm>
        </p:spPr>
        <p:txBody>
          <a:bodyPr/>
          <a:lstStyle/>
          <a:p>
            <a:r>
              <a:rPr lang="en-US" sz="1800" dirty="0" smtClean="0">
                <a:effectLst/>
              </a:rPr>
              <a:t>semi-synthetic opioid derived from two of the naturally occurring opiates, </a:t>
            </a:r>
            <a:r>
              <a:rPr lang="en-US" sz="1800" b="1" dirty="0" smtClean="0">
                <a:effectLst/>
              </a:rPr>
              <a:t>codeine </a:t>
            </a:r>
            <a:r>
              <a:rPr lang="en-US" sz="1800" dirty="0" smtClean="0">
                <a:effectLst/>
              </a:rPr>
              <a:t>and </a:t>
            </a:r>
            <a:r>
              <a:rPr lang="en-US" sz="1800" b="1" dirty="0" smtClean="0">
                <a:effectLst/>
              </a:rPr>
              <a:t>thebaine </a:t>
            </a:r>
          </a:p>
          <a:p>
            <a:r>
              <a:rPr lang="en-US" sz="1800" b="1" dirty="0" smtClean="0">
                <a:effectLst/>
              </a:rPr>
              <a:t>Most frequently prescribed opiate in the US, and one of the most frequently abused drugs  </a:t>
            </a:r>
          </a:p>
          <a:p>
            <a:r>
              <a:rPr lang="en-US" sz="1800" b="1" dirty="0" smtClean="0">
                <a:effectLst/>
              </a:rPr>
              <a:t>Known in the US as Vicodin, Lorcet</a:t>
            </a:r>
            <a:r>
              <a:rPr lang="en-US" sz="1800" dirty="0" smtClean="0">
                <a:effectLst/>
              </a:rPr>
              <a:t>, </a:t>
            </a:r>
            <a:r>
              <a:rPr lang="en-US" sz="1800" b="1" dirty="0" smtClean="0">
                <a:effectLst/>
              </a:rPr>
              <a:t>Lortab</a:t>
            </a:r>
            <a:r>
              <a:rPr lang="en-US" sz="1800" dirty="0" smtClean="0">
                <a:effectLst/>
              </a:rPr>
              <a:t>, </a:t>
            </a:r>
            <a:r>
              <a:rPr lang="en-US" sz="1800" b="1" dirty="0" smtClean="0">
                <a:effectLst/>
              </a:rPr>
              <a:t>Norco. </a:t>
            </a:r>
            <a:endParaRPr lang="en-US" sz="1800" dirty="0" smtClean="0">
              <a:effectLst/>
            </a:endParaRPr>
          </a:p>
          <a:p>
            <a:r>
              <a:rPr lang="en-US" sz="1800" dirty="0" smtClean="0">
                <a:effectLst/>
              </a:rPr>
              <a:t>Most popular formulation : as a tablet in combination with APAP, called Vicodin</a:t>
            </a:r>
          </a:p>
          <a:p>
            <a:r>
              <a:rPr lang="en-US" sz="1800" dirty="0" smtClean="0">
                <a:effectLst/>
              </a:rPr>
              <a:t>Also is available in a combination tablet with ibuprofen, called Vicoprofen </a:t>
            </a:r>
          </a:p>
          <a:p>
            <a:r>
              <a:rPr lang="en-US" sz="1800" dirty="0" smtClean="0">
                <a:effectLst/>
              </a:rPr>
              <a:t>Standard Vicodin Tab : 5.0 mg with APAP </a:t>
            </a:r>
          </a:p>
          <a:p>
            <a:r>
              <a:rPr lang="en-US" sz="1800" dirty="0" smtClean="0">
                <a:effectLst/>
              </a:rPr>
              <a:t>Vicodin  ES : 7.5 mg with APAP </a:t>
            </a:r>
          </a:p>
          <a:p>
            <a:r>
              <a:rPr lang="en-US" sz="1800" dirty="0" smtClean="0">
                <a:effectLst/>
              </a:rPr>
              <a:t>Reaches peak effect in 0.5 – 1 hr. </a:t>
            </a:r>
          </a:p>
          <a:p>
            <a:r>
              <a:rPr lang="en-US" sz="1800" dirty="0" smtClean="0">
                <a:effectLst/>
              </a:rPr>
              <a:t>Duration of analgesia is 3 – 4 hrs </a:t>
            </a:r>
          </a:p>
          <a:p>
            <a:r>
              <a:rPr lang="en-US" sz="1800" dirty="0" smtClean="0">
                <a:effectLst/>
              </a:rPr>
              <a:t>Typically dosed every 4 – 6 hrs. </a:t>
            </a:r>
          </a:p>
          <a:p>
            <a:r>
              <a:rPr lang="en-US" sz="1800" dirty="0" smtClean="0">
                <a:effectLst/>
              </a:rPr>
              <a:t>No significant interaction with adjuvant analgesics </a:t>
            </a:r>
          </a:p>
          <a:p>
            <a:endParaRPr lang="en-US" sz="1800" dirty="0" smtClean="0">
              <a:effectLst/>
            </a:endParaRPr>
          </a:p>
          <a:p>
            <a:endParaRPr lang="en-US" sz="1800"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Physical Examination of the Pain Patient </a:t>
            </a:r>
            <a:endParaRPr lang="en-US" sz="2800" dirty="0"/>
          </a:p>
        </p:txBody>
      </p:sp>
      <p:sp>
        <p:nvSpPr>
          <p:cNvPr id="3" name="Content Placeholder 2"/>
          <p:cNvSpPr>
            <a:spLocks noGrp="1"/>
          </p:cNvSpPr>
          <p:nvPr>
            <p:ph idx="1"/>
          </p:nvPr>
        </p:nvSpPr>
        <p:spPr/>
        <p:txBody>
          <a:bodyPr/>
          <a:lstStyle/>
          <a:p>
            <a:r>
              <a:rPr lang="en-US" dirty="0" smtClean="0"/>
              <a:t>Conduct a physical examination and document vital signs, appearance, posture, gait and pain behaviors</a:t>
            </a:r>
          </a:p>
          <a:p>
            <a:r>
              <a:rPr lang="en-US" dirty="0" smtClean="0"/>
              <a:t>Conduct a neurological examination</a:t>
            </a:r>
          </a:p>
          <a:p>
            <a:r>
              <a:rPr lang="en-US" dirty="0" smtClean="0"/>
              <a:t>Conduct a thorough musculoskeletal examination, including inspection, palpation, and provocative testing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Hydromorphone</a:t>
            </a:r>
            <a:endParaRPr lang="en-US" dirty="0"/>
          </a:p>
        </p:txBody>
      </p:sp>
      <p:sp>
        <p:nvSpPr>
          <p:cNvPr id="3" name="Content Placeholder 2"/>
          <p:cNvSpPr>
            <a:spLocks noGrp="1"/>
          </p:cNvSpPr>
          <p:nvPr>
            <p:ph idx="1"/>
          </p:nvPr>
        </p:nvSpPr>
        <p:spPr/>
        <p:txBody>
          <a:bodyPr/>
          <a:lstStyle/>
          <a:p>
            <a:r>
              <a:rPr lang="en-US" dirty="0" smtClean="0">
                <a:effectLst/>
              </a:rPr>
              <a:t>Marked in the US as Dilaudid </a:t>
            </a:r>
          </a:p>
          <a:p>
            <a:r>
              <a:rPr lang="en-US" dirty="0" smtClean="0">
                <a:effectLst/>
              </a:rPr>
              <a:t>Hydrogenated ketone analog of morphine that can be formed by n-demethylation  of  hydrocodone </a:t>
            </a:r>
          </a:p>
          <a:p>
            <a:r>
              <a:rPr lang="en-US" dirty="0" smtClean="0">
                <a:effectLst/>
              </a:rPr>
              <a:t>Can be administered via IV, IM, SQ, epidural, intrathecal, rectal, or PO routes of administration </a:t>
            </a:r>
            <a:endParaRPr lang="en-US" dirty="0">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600" dirty="0" smtClean="0"/>
              <a:t>Hydromorphone Immediate Release (Dilaudid)</a:t>
            </a:r>
            <a:endParaRPr lang="en-US" sz="3600" dirty="0"/>
          </a:p>
        </p:txBody>
      </p:sp>
      <p:sp>
        <p:nvSpPr>
          <p:cNvPr id="3" name="Content Placeholder 2"/>
          <p:cNvSpPr>
            <a:spLocks noGrp="1"/>
          </p:cNvSpPr>
          <p:nvPr>
            <p:ph idx="1"/>
          </p:nvPr>
        </p:nvSpPr>
        <p:spPr>
          <a:xfrm>
            <a:off x="762000" y="1219200"/>
            <a:ext cx="7772400" cy="4114800"/>
          </a:xfrm>
        </p:spPr>
        <p:txBody>
          <a:bodyPr/>
          <a:lstStyle/>
          <a:p>
            <a:pPr>
              <a:buNone/>
            </a:pPr>
            <a:endParaRPr lang="en-US" sz="2000" dirty="0" smtClean="0">
              <a:effectLst/>
            </a:endParaRPr>
          </a:p>
          <a:p>
            <a:r>
              <a:rPr lang="en-US" sz="2000" dirty="0" smtClean="0">
                <a:effectLst/>
              </a:rPr>
              <a:t>Oral short acting drug marketed in the US as 4 and 8 mg tablets, and 3 mg rectal suppositories </a:t>
            </a:r>
          </a:p>
          <a:p>
            <a:r>
              <a:rPr lang="en-US" sz="2000" dirty="0" smtClean="0">
                <a:effectLst/>
              </a:rPr>
              <a:t>A hydrophilic compound which has strong mu opiate receptor agonist activity </a:t>
            </a:r>
          </a:p>
          <a:p>
            <a:r>
              <a:rPr lang="en-US" sz="2000" dirty="0" smtClean="0">
                <a:effectLst/>
              </a:rPr>
              <a:t>5 – 7 x more potent than morphine </a:t>
            </a:r>
          </a:p>
          <a:p>
            <a:r>
              <a:rPr lang="en-US" sz="2000" dirty="0" smtClean="0">
                <a:effectLst/>
              </a:rPr>
              <a:t>Time to Onset of Analgesia : 30 minutes if administered orally, 5 minutes to onset if administered parenterally </a:t>
            </a:r>
          </a:p>
          <a:p>
            <a:r>
              <a:rPr lang="en-US" sz="2000" dirty="0" smtClean="0">
                <a:effectLst/>
              </a:rPr>
              <a:t>Duration of analgesic effect : 3 - 4 hours</a:t>
            </a:r>
          </a:p>
          <a:p>
            <a:r>
              <a:rPr lang="en-US" sz="2000" dirty="0" smtClean="0">
                <a:effectLst/>
              </a:rPr>
              <a:t>Side effects of nausea, pruritis, sedation, and vomiting occur less frequently with Dilaudid </a:t>
            </a:r>
          </a:p>
          <a:p>
            <a:r>
              <a:rPr lang="en-US" sz="2000" dirty="0" smtClean="0">
                <a:effectLst/>
              </a:rPr>
              <a:t>Typically dosed every 4 – 6 hrs. </a:t>
            </a:r>
          </a:p>
          <a:p>
            <a:endParaRPr lang="en-US" dirty="0" smtClean="0">
              <a:effectLst/>
            </a:endParaRPr>
          </a:p>
          <a:p>
            <a:endParaRPr lang="en-US" dirty="0" smtClean="0">
              <a:effectLst/>
            </a:endParaRPr>
          </a:p>
          <a:p>
            <a:endParaRPr lang="en-US" dirty="0" smtClean="0">
              <a:effectLst/>
            </a:endParaRPr>
          </a:p>
          <a:p>
            <a:endParaRPr lang="en-US" dirty="0">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2800" dirty="0" smtClean="0"/>
              <a:t>Hydromorphone Extended Release Tablets  (Exalgo)</a:t>
            </a:r>
            <a:endParaRPr lang="en-US" sz="2800" dirty="0"/>
          </a:p>
        </p:txBody>
      </p:sp>
      <p:sp>
        <p:nvSpPr>
          <p:cNvPr id="3" name="Content Placeholder 2"/>
          <p:cNvSpPr>
            <a:spLocks noGrp="1"/>
          </p:cNvSpPr>
          <p:nvPr>
            <p:ph idx="1"/>
          </p:nvPr>
        </p:nvSpPr>
        <p:spPr>
          <a:xfrm>
            <a:off x="762000" y="1447800"/>
            <a:ext cx="7772400" cy="4114800"/>
          </a:xfrm>
        </p:spPr>
        <p:txBody>
          <a:bodyPr/>
          <a:lstStyle/>
          <a:p>
            <a:r>
              <a:rPr lang="en-US" sz="2400" dirty="0" smtClean="0"/>
              <a:t>Dosed once per day</a:t>
            </a:r>
          </a:p>
          <a:p>
            <a:r>
              <a:rPr lang="en-US" sz="2400" dirty="0" smtClean="0"/>
              <a:t>Titrate up at 3-4 day intervals </a:t>
            </a:r>
          </a:p>
          <a:p>
            <a:r>
              <a:rPr lang="en-US" sz="2400" dirty="0" smtClean="0"/>
              <a:t>Swallow tabs whole, do not crush or chew </a:t>
            </a:r>
          </a:p>
          <a:p>
            <a:r>
              <a:rPr lang="en-US" sz="2400" dirty="0" smtClean="0"/>
              <a:t>Start the patient with moderate hepatic impairment on 25% of the recommended dose </a:t>
            </a:r>
          </a:p>
          <a:p>
            <a:r>
              <a:rPr lang="en-US" sz="2400" dirty="0" smtClean="0"/>
              <a:t>Start the patient with moderate renal failure on 50% of the recommended dose, patients with severe renal failure on 25% of the recommended dose </a:t>
            </a:r>
          </a:p>
          <a:p>
            <a:r>
              <a:rPr lang="en-US" sz="2400" dirty="0" smtClean="0"/>
              <a:t>Do not use in patients with sulfite allergy as it contains sodium metabisulfite</a:t>
            </a:r>
          </a:p>
          <a:p>
            <a:r>
              <a:rPr lang="en-US" sz="2400" dirty="0" smtClean="0"/>
              <a:t>~ 5 : 1 oral morphine to hydromorphone dose ratio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kpoppy.jpg"/>
          <p:cNvPicPr>
            <a:picLocks noChangeAspect="1"/>
          </p:cNvPicPr>
          <p:nvPr/>
        </p:nvPicPr>
        <p:blipFill>
          <a:blip r:embed="rId2" cstate="print"/>
          <a:stretch>
            <a:fillRect/>
          </a:stretch>
        </p:blipFill>
        <p:spPr>
          <a:xfrm>
            <a:off x="1295400" y="228599"/>
            <a:ext cx="7142226" cy="650492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2800" dirty="0" smtClean="0"/>
              <a:t>Tapentadol ER (Nucynta)</a:t>
            </a:r>
            <a:endParaRPr lang="en-US" sz="2800" dirty="0"/>
          </a:p>
        </p:txBody>
      </p:sp>
      <p:sp>
        <p:nvSpPr>
          <p:cNvPr id="3" name="Content Placeholder 2"/>
          <p:cNvSpPr>
            <a:spLocks noGrp="1"/>
          </p:cNvSpPr>
          <p:nvPr>
            <p:ph idx="1"/>
          </p:nvPr>
        </p:nvSpPr>
        <p:spPr>
          <a:xfrm>
            <a:off x="762000" y="1066800"/>
            <a:ext cx="7772400" cy="4114800"/>
          </a:xfrm>
        </p:spPr>
        <p:txBody>
          <a:bodyPr/>
          <a:lstStyle/>
          <a:p>
            <a:r>
              <a:rPr lang="en-US" sz="1800" dirty="0" smtClean="0"/>
              <a:t>An opiate agonist </a:t>
            </a:r>
          </a:p>
          <a:p>
            <a:r>
              <a:rPr lang="en-US" sz="1800" dirty="0" smtClean="0"/>
              <a:t>Dosed Q 12 hours </a:t>
            </a:r>
          </a:p>
          <a:p>
            <a:r>
              <a:rPr lang="en-US" sz="1800" dirty="0" smtClean="0"/>
              <a:t>50 mg po Q12 hours is the initial dose in non opioid tolerant patients </a:t>
            </a:r>
          </a:p>
          <a:p>
            <a:r>
              <a:rPr lang="en-US" sz="1800" dirty="0" smtClean="0"/>
              <a:t>Swallow tablets whole one at a time with water – do not chew or crush </a:t>
            </a:r>
          </a:p>
          <a:p>
            <a:r>
              <a:rPr lang="en-US" sz="1800" dirty="0" smtClean="0"/>
              <a:t>Do not take this medication with alcohol </a:t>
            </a:r>
          </a:p>
          <a:p>
            <a:r>
              <a:rPr lang="en-US" sz="1800" dirty="0" smtClean="0"/>
              <a:t>Titrate up by 50 mg increments at a minimum of three day intervals between dose increases </a:t>
            </a:r>
          </a:p>
          <a:p>
            <a:r>
              <a:rPr lang="en-US" sz="1800" dirty="0" smtClean="0"/>
              <a:t>Maximum daily recommended dose is 500 mg / day</a:t>
            </a:r>
          </a:p>
          <a:p>
            <a:r>
              <a:rPr lang="en-US" sz="1800" dirty="0" smtClean="0"/>
              <a:t>Maximum dose is 100 mg /day in moderate hepatic impairment </a:t>
            </a:r>
          </a:p>
          <a:p>
            <a:r>
              <a:rPr lang="en-US" sz="1800" dirty="0" smtClean="0"/>
              <a:t>Avoid use in severe hepatic and renal impairment </a:t>
            </a:r>
          </a:p>
          <a:p>
            <a:r>
              <a:rPr lang="en-US" sz="1800" dirty="0" smtClean="0"/>
              <a:t>Cannot use with MAO inhibitors </a:t>
            </a:r>
          </a:p>
          <a:p>
            <a:r>
              <a:rPr lang="en-US" sz="1800" dirty="0" smtClean="0"/>
              <a:t>Risk of serotonin syndrome when used with SSRI and SNRI </a:t>
            </a:r>
          </a:p>
          <a:p>
            <a:r>
              <a:rPr lang="en-US" sz="1800" dirty="0" smtClean="0"/>
              <a:t>Risk of angioedema </a:t>
            </a:r>
          </a:p>
          <a:p>
            <a:r>
              <a:rPr lang="en-US" sz="1800" dirty="0" smtClean="0"/>
              <a:t>Equipotency with morphine has not been established </a:t>
            </a:r>
          </a:p>
          <a:p>
            <a:endParaRPr lang="en-US" sz="2400" dirty="0" smtClean="0"/>
          </a:p>
          <a:p>
            <a:endParaRPr lang="en-US"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Methadone </a:t>
            </a:r>
            <a:endParaRPr lang="en-US" dirty="0"/>
          </a:p>
        </p:txBody>
      </p:sp>
      <p:sp>
        <p:nvSpPr>
          <p:cNvPr id="3" name="Content Placeholder 2"/>
          <p:cNvSpPr>
            <a:spLocks noGrp="1"/>
          </p:cNvSpPr>
          <p:nvPr>
            <p:ph idx="1"/>
          </p:nvPr>
        </p:nvSpPr>
        <p:spPr>
          <a:xfrm>
            <a:off x="533400" y="1219200"/>
            <a:ext cx="7772400" cy="4114800"/>
          </a:xfrm>
        </p:spPr>
        <p:txBody>
          <a:bodyPr/>
          <a:lstStyle/>
          <a:p>
            <a:r>
              <a:rPr lang="en-US" sz="2000" dirty="0" smtClean="0">
                <a:effectLst/>
              </a:rPr>
              <a:t>Originally called Adolfine, after Adolf Hitler </a:t>
            </a:r>
          </a:p>
          <a:p>
            <a:r>
              <a:rPr lang="en-US" sz="2000" dirty="0" smtClean="0">
                <a:effectLst/>
              </a:rPr>
              <a:t>Then name was changed to Dolofine</a:t>
            </a:r>
          </a:p>
          <a:p>
            <a:r>
              <a:rPr lang="en-US" sz="2000" dirty="0" smtClean="0">
                <a:effectLst/>
              </a:rPr>
              <a:t>Now called methadone which is an acronym for : 6 di</a:t>
            </a:r>
            <a:r>
              <a:rPr lang="en-US" sz="2000" b="1" u="sng" dirty="0" smtClean="0">
                <a:effectLst/>
              </a:rPr>
              <a:t>meth</a:t>
            </a:r>
            <a:r>
              <a:rPr lang="en-US" sz="2000" dirty="0" smtClean="0">
                <a:effectLst/>
              </a:rPr>
              <a:t>yl</a:t>
            </a:r>
            <a:r>
              <a:rPr lang="en-US" sz="2000" b="1" u="sng" dirty="0" smtClean="0">
                <a:effectLst/>
              </a:rPr>
              <a:t>a</a:t>
            </a:r>
            <a:r>
              <a:rPr lang="en-US" sz="2000" dirty="0" smtClean="0">
                <a:effectLst/>
              </a:rPr>
              <a:t>mino 4,4 </a:t>
            </a:r>
            <a:r>
              <a:rPr lang="en-US" sz="2000" b="1" u="sng" dirty="0" smtClean="0">
                <a:effectLst/>
              </a:rPr>
              <a:t>d</a:t>
            </a:r>
            <a:r>
              <a:rPr lang="en-US" sz="2000" dirty="0" smtClean="0">
                <a:effectLst/>
              </a:rPr>
              <a:t>iphenyl 3 heptan</a:t>
            </a:r>
            <a:r>
              <a:rPr lang="en-US" sz="2000" b="1" u="sng" dirty="0" smtClean="0">
                <a:effectLst/>
              </a:rPr>
              <a:t>one</a:t>
            </a:r>
          </a:p>
          <a:p>
            <a:r>
              <a:rPr lang="en-US" sz="2000" dirty="0" smtClean="0">
                <a:effectLst/>
              </a:rPr>
              <a:t>Highly lipophilic &amp; basic (pka = 9.2)</a:t>
            </a:r>
          </a:p>
          <a:p>
            <a:r>
              <a:rPr lang="en-US" sz="2000" dirty="0" smtClean="0">
                <a:effectLst/>
              </a:rPr>
              <a:t>Totally synthetic </a:t>
            </a:r>
          </a:p>
          <a:p>
            <a:r>
              <a:rPr lang="en-US" sz="2000" dirty="0" smtClean="0">
                <a:effectLst/>
              </a:rPr>
              <a:t>Administered by oral, rectal or parenteral administration</a:t>
            </a:r>
          </a:p>
          <a:p>
            <a:r>
              <a:rPr lang="en-US" sz="2000" dirty="0" smtClean="0">
                <a:effectLst/>
              </a:rPr>
              <a:t>Delayed clearance from the body and long half life permit this drug to be given once daily for opiate maintenance programs for prevention of withdrawal symptoms for up to 24 hrs. </a:t>
            </a:r>
          </a:p>
          <a:p>
            <a:r>
              <a:rPr lang="en-US" sz="2000" dirty="0" smtClean="0">
                <a:effectLst/>
              </a:rPr>
              <a:t>Dispensed as 5, 10, 20 mg tablets </a:t>
            </a:r>
          </a:p>
          <a:p>
            <a:r>
              <a:rPr lang="en-US" sz="2000" dirty="0" smtClean="0">
                <a:effectLst/>
              </a:rPr>
              <a:t>Initial dose for non opiate tolerant patients : 2.5 – 5 mg</a:t>
            </a:r>
          </a:p>
          <a:p>
            <a:r>
              <a:rPr lang="en-US" sz="2000" dirty="0" smtClean="0">
                <a:effectLst/>
              </a:rPr>
              <a:t>Dosed every 8-12 hours </a:t>
            </a:r>
          </a:p>
          <a:p>
            <a:endParaRPr lang="en-US" sz="2000" dirty="0" smtClean="0">
              <a:effectLst/>
            </a:endParaRPr>
          </a:p>
          <a:p>
            <a:endParaRPr lang="en-US" sz="2000" dirty="0" smtClean="0">
              <a:effectLst/>
            </a:endParaRPr>
          </a:p>
          <a:p>
            <a:pPr>
              <a:buNone/>
            </a:pPr>
            <a:endParaRPr lang="en-US" sz="2000" b="1" u="sng" dirty="0">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t>Methadone for Analgesia</a:t>
            </a:r>
            <a:endParaRPr lang="en-US" sz="3200" dirty="0"/>
          </a:p>
        </p:txBody>
      </p:sp>
      <p:sp>
        <p:nvSpPr>
          <p:cNvPr id="3" name="Content Placeholder 2"/>
          <p:cNvSpPr>
            <a:spLocks noGrp="1"/>
          </p:cNvSpPr>
          <p:nvPr>
            <p:ph idx="1"/>
          </p:nvPr>
        </p:nvSpPr>
        <p:spPr>
          <a:xfrm>
            <a:off x="685800" y="1066800"/>
            <a:ext cx="7772400" cy="4114800"/>
          </a:xfrm>
        </p:spPr>
        <p:txBody>
          <a:bodyPr/>
          <a:lstStyle/>
          <a:p>
            <a:r>
              <a:rPr lang="en-US" sz="1800" dirty="0" smtClean="0">
                <a:effectLst/>
              </a:rPr>
              <a:t>Not administered once daily for analgesia unlike methadone maintenance for drug addiction </a:t>
            </a:r>
          </a:p>
          <a:p>
            <a:r>
              <a:rPr lang="en-US" sz="1800" dirty="0" smtClean="0">
                <a:effectLst/>
              </a:rPr>
              <a:t>Duration of analgesia following each dose : 6 – 8 hrs. </a:t>
            </a:r>
          </a:p>
          <a:p>
            <a:r>
              <a:rPr lang="en-US" sz="1800" dirty="0" smtClean="0">
                <a:effectLst/>
              </a:rPr>
              <a:t>Onset of analgesia : 2 hrs post administration</a:t>
            </a:r>
          </a:p>
          <a:p>
            <a:r>
              <a:rPr lang="en-US" sz="1800" dirty="0" smtClean="0">
                <a:effectLst/>
              </a:rPr>
              <a:t>Has no known metabolites </a:t>
            </a:r>
          </a:p>
          <a:p>
            <a:r>
              <a:rPr lang="en-US" sz="1800" dirty="0" smtClean="0">
                <a:effectLst/>
              </a:rPr>
              <a:t>Undergoes hepatic metabolism by cytochrome P450 system, specifically CYP3A4</a:t>
            </a:r>
          </a:p>
          <a:p>
            <a:r>
              <a:rPr lang="en-US" sz="1800" u="sng" dirty="0" smtClean="0">
                <a:effectLst/>
              </a:rPr>
              <a:t>Peak absorption is dependent upon gastric pH, patients who are willing to take omeprazole will absorb more methadone </a:t>
            </a:r>
          </a:p>
          <a:p>
            <a:r>
              <a:rPr lang="en-US" sz="1800" dirty="0" smtClean="0">
                <a:effectLst/>
              </a:rPr>
              <a:t>CYP 450 inducers may decrease methadone levels </a:t>
            </a:r>
          </a:p>
          <a:p>
            <a:r>
              <a:rPr lang="en-US" sz="1800" dirty="0" smtClean="0">
                <a:effectLst/>
              </a:rPr>
              <a:t>CYP 450 inhibitors may increase methadone levels </a:t>
            </a:r>
          </a:p>
          <a:p>
            <a:r>
              <a:rPr lang="en-US" sz="1800" b="1" u="sng" dirty="0" smtClean="0">
                <a:effectLst/>
              </a:rPr>
              <a:t>Antiretroviral drugs have mixed effects on methadone levels and it is advised not to use methadone in HIV patients on these drugs </a:t>
            </a:r>
          </a:p>
          <a:p>
            <a:r>
              <a:rPr lang="en-US" sz="1800" dirty="0" smtClean="0">
                <a:effectLst/>
              </a:rPr>
              <a:t>Coadministration with benzodiazepines is not recommended due to risk of respiratory depression </a:t>
            </a:r>
          </a:p>
          <a:p>
            <a:r>
              <a:rPr lang="en-US" sz="1800" dirty="0" smtClean="0">
                <a:effectLst/>
              </a:rPr>
              <a:t>Coadministration with other agents which prolong the QT interval is contraindicated </a:t>
            </a:r>
          </a:p>
          <a:p>
            <a:endParaRPr lang="en-US" sz="2800" dirty="0" smtClean="0">
              <a:effectLst/>
            </a:endParaRPr>
          </a:p>
          <a:p>
            <a:endParaRPr lang="en-US" sz="2800" dirty="0">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Methadone </a:t>
            </a:r>
            <a:endParaRPr lang="en-US" dirty="0"/>
          </a:p>
        </p:txBody>
      </p:sp>
      <p:sp>
        <p:nvSpPr>
          <p:cNvPr id="3" name="Content Placeholder 2"/>
          <p:cNvSpPr>
            <a:spLocks noGrp="1"/>
          </p:cNvSpPr>
          <p:nvPr>
            <p:ph idx="1"/>
          </p:nvPr>
        </p:nvSpPr>
        <p:spPr>
          <a:xfrm>
            <a:off x="609600" y="1219200"/>
            <a:ext cx="7772400" cy="4114800"/>
          </a:xfrm>
        </p:spPr>
        <p:txBody>
          <a:bodyPr/>
          <a:lstStyle/>
          <a:p>
            <a:r>
              <a:rPr lang="en-US" dirty="0" smtClean="0">
                <a:effectLst/>
              </a:rPr>
              <a:t>Usually exists in a racemic mixture of two isomers, d methadone and l methadone, both of which have separate modes of action </a:t>
            </a:r>
          </a:p>
          <a:p>
            <a:r>
              <a:rPr lang="en-US" dirty="0" smtClean="0">
                <a:effectLst/>
              </a:rPr>
              <a:t>The d isomer antagonizes the NMDA receptor &amp; inhibits 5 hydroxytryptamine &amp; norepinephrine reuptake </a:t>
            </a:r>
          </a:p>
          <a:p>
            <a:r>
              <a:rPr lang="en-US" dirty="0" smtClean="0">
                <a:effectLst/>
              </a:rPr>
              <a:t>The l isomer possesses opioid receptor agonist properties</a:t>
            </a:r>
          </a:p>
          <a:p>
            <a:endParaRPr lang="en-US" dirty="0" smtClean="0">
              <a:effectLst/>
            </a:endParaRPr>
          </a:p>
          <a:p>
            <a:endParaRPr lang="en-US" dirty="0" smtClean="0">
              <a:effectLst/>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effectLst/>
              </a:rPr>
              <a:t>Methadone </a:t>
            </a:r>
            <a:endParaRPr lang="en-US" dirty="0">
              <a:effectLst/>
            </a:endParaRPr>
          </a:p>
        </p:txBody>
      </p:sp>
      <p:sp>
        <p:nvSpPr>
          <p:cNvPr id="3" name="Content Placeholder 2"/>
          <p:cNvSpPr>
            <a:spLocks noGrp="1"/>
          </p:cNvSpPr>
          <p:nvPr>
            <p:ph idx="1"/>
          </p:nvPr>
        </p:nvSpPr>
        <p:spPr>
          <a:xfrm>
            <a:off x="609600" y="1219200"/>
            <a:ext cx="7772400" cy="4114800"/>
          </a:xfrm>
        </p:spPr>
        <p:txBody>
          <a:bodyPr/>
          <a:lstStyle/>
          <a:p>
            <a:r>
              <a:rPr lang="en-US" sz="2800" dirty="0" smtClean="0">
                <a:effectLst/>
              </a:rPr>
              <a:t>Methadone has a lower affinity than morphine for the mu opioid receptor</a:t>
            </a:r>
          </a:p>
          <a:p>
            <a:r>
              <a:rPr lang="en-US" sz="2800" dirty="0" smtClean="0">
                <a:effectLst/>
              </a:rPr>
              <a:t>This explains why methadone has fewer mu opioid related side effects </a:t>
            </a:r>
          </a:p>
          <a:p>
            <a:r>
              <a:rPr lang="en-US" sz="2800" dirty="0" smtClean="0">
                <a:effectLst/>
              </a:rPr>
              <a:t>Methadone has a higher affinity for the delta opiate receptor than morphine</a:t>
            </a:r>
          </a:p>
          <a:p>
            <a:r>
              <a:rPr lang="en-US" sz="2800" dirty="0" smtClean="0">
                <a:effectLst/>
              </a:rPr>
              <a:t>Its action at the delta receptor prevents opiate induced tolerance and dependence </a:t>
            </a:r>
          </a:p>
          <a:p>
            <a:r>
              <a:rPr lang="en-US" sz="2800" dirty="0" smtClean="0">
                <a:effectLst/>
              </a:rPr>
              <a:t>Its action at the NMDA receptor also prevents the development of tolerance</a:t>
            </a:r>
            <a:endParaRPr lang="en-US" sz="2800" dirty="0">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772400" cy="1143000"/>
          </a:xfrm>
        </p:spPr>
        <p:txBody>
          <a:bodyPr/>
          <a:lstStyle/>
          <a:p>
            <a:r>
              <a:rPr lang="en-US" dirty="0" smtClean="0"/>
              <a:t>Methadone</a:t>
            </a:r>
            <a:endParaRPr lang="en-US" dirty="0"/>
          </a:p>
        </p:txBody>
      </p:sp>
      <p:sp>
        <p:nvSpPr>
          <p:cNvPr id="5" name="Content Placeholder 4"/>
          <p:cNvSpPr>
            <a:spLocks noGrp="1"/>
          </p:cNvSpPr>
          <p:nvPr>
            <p:ph sz="half" idx="1"/>
          </p:nvPr>
        </p:nvSpPr>
        <p:spPr>
          <a:xfrm>
            <a:off x="533400" y="914400"/>
            <a:ext cx="3810000" cy="4114800"/>
          </a:xfrm>
        </p:spPr>
        <p:txBody>
          <a:bodyPr/>
          <a:lstStyle/>
          <a:p>
            <a:r>
              <a:rPr lang="en-US" sz="1800" dirty="0" smtClean="0">
                <a:effectLst/>
              </a:rPr>
              <a:t>Advantages :</a:t>
            </a:r>
          </a:p>
          <a:p>
            <a:pPr lvl="1"/>
            <a:r>
              <a:rPr lang="en-US" sz="1800" dirty="0" smtClean="0">
                <a:effectLst/>
              </a:rPr>
              <a:t>Low Cost </a:t>
            </a:r>
          </a:p>
          <a:p>
            <a:pPr lvl="1"/>
            <a:r>
              <a:rPr lang="en-US" sz="1800" dirty="0" smtClean="0">
                <a:effectLst/>
              </a:rPr>
              <a:t>Long acting </a:t>
            </a:r>
          </a:p>
          <a:p>
            <a:pPr lvl="1"/>
            <a:r>
              <a:rPr lang="en-US" sz="1800" dirty="0" smtClean="0">
                <a:effectLst/>
              </a:rPr>
              <a:t>High Bioavailability </a:t>
            </a:r>
          </a:p>
          <a:p>
            <a:pPr lvl="1"/>
            <a:r>
              <a:rPr lang="en-US" sz="1800" dirty="0" smtClean="0">
                <a:effectLst/>
              </a:rPr>
              <a:t>Multiple receptor affinities </a:t>
            </a:r>
          </a:p>
          <a:p>
            <a:pPr lvl="1"/>
            <a:r>
              <a:rPr lang="en-US" sz="1800" dirty="0" smtClean="0">
                <a:effectLst/>
              </a:rPr>
              <a:t>No known metabolites with neurotoxicity</a:t>
            </a:r>
          </a:p>
          <a:p>
            <a:pPr lvl="1"/>
            <a:r>
              <a:rPr lang="en-US" sz="1800" dirty="0" smtClean="0">
                <a:effectLst/>
              </a:rPr>
              <a:t>Does not accumulate in renal failure patients </a:t>
            </a:r>
          </a:p>
          <a:p>
            <a:pPr lvl="1"/>
            <a:r>
              <a:rPr lang="en-US" sz="1800" dirty="0" smtClean="0">
                <a:effectLst/>
              </a:rPr>
              <a:t>Not significantly removed by dialysis</a:t>
            </a:r>
          </a:p>
          <a:p>
            <a:pPr lvl="1"/>
            <a:r>
              <a:rPr lang="en-US" sz="1800" dirty="0" smtClean="0">
                <a:effectLst/>
              </a:rPr>
              <a:t>The tablets may be broken in half and chewed </a:t>
            </a:r>
          </a:p>
          <a:p>
            <a:pPr lvl="1"/>
            <a:r>
              <a:rPr lang="en-US" sz="1800" dirty="0" smtClean="0">
                <a:effectLst/>
              </a:rPr>
              <a:t>Available as an elixir for use in gastrostomy tubes </a:t>
            </a:r>
            <a:endParaRPr lang="en-US" sz="1800" dirty="0">
              <a:effectLst/>
            </a:endParaRPr>
          </a:p>
        </p:txBody>
      </p:sp>
      <p:sp>
        <p:nvSpPr>
          <p:cNvPr id="6" name="Content Placeholder 5"/>
          <p:cNvSpPr>
            <a:spLocks noGrp="1"/>
          </p:cNvSpPr>
          <p:nvPr>
            <p:ph sz="half" idx="2"/>
          </p:nvPr>
        </p:nvSpPr>
        <p:spPr>
          <a:xfrm>
            <a:off x="4572000" y="990600"/>
            <a:ext cx="3810000" cy="4114800"/>
          </a:xfrm>
        </p:spPr>
        <p:txBody>
          <a:bodyPr/>
          <a:lstStyle/>
          <a:p>
            <a:r>
              <a:rPr lang="en-US" sz="1800" dirty="0" smtClean="0">
                <a:effectLst/>
              </a:rPr>
              <a:t>Disadvantages :</a:t>
            </a:r>
          </a:p>
          <a:p>
            <a:pPr lvl="1"/>
            <a:r>
              <a:rPr lang="en-US" sz="1800" dirty="0" smtClean="0">
                <a:effectLst/>
              </a:rPr>
              <a:t>Unpredictable bioavailability </a:t>
            </a:r>
          </a:p>
          <a:p>
            <a:pPr lvl="1"/>
            <a:r>
              <a:rPr lang="en-US" sz="1800" dirty="0" smtClean="0">
                <a:effectLst/>
              </a:rPr>
              <a:t>High inter-individual variability in steady state serum levels with half lives varying from 75 -175 hrs. / half life </a:t>
            </a:r>
          </a:p>
          <a:p>
            <a:pPr lvl="1"/>
            <a:r>
              <a:rPr lang="en-US" sz="1800" dirty="0" smtClean="0">
                <a:effectLst/>
              </a:rPr>
              <a:t>Auto – induces activity of the cytochrome P450 subtype CYP3A4 which is responsible for its metabolism, so methadone metabolism may increase with time, and dose required for analgesia may increase with time.</a:t>
            </a:r>
            <a:endParaRPr lang="en-US" sz="18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2800" dirty="0" smtClean="0"/>
              <a:t>Assessment of the Pain Patient </a:t>
            </a:r>
            <a:endParaRPr lang="en-US" sz="2800" dirty="0"/>
          </a:p>
        </p:txBody>
      </p:sp>
      <p:sp>
        <p:nvSpPr>
          <p:cNvPr id="3" name="Content Placeholder 2"/>
          <p:cNvSpPr>
            <a:spLocks noGrp="1"/>
          </p:cNvSpPr>
          <p:nvPr>
            <p:ph idx="1"/>
          </p:nvPr>
        </p:nvSpPr>
        <p:spPr>
          <a:xfrm>
            <a:off x="685800" y="1219200"/>
            <a:ext cx="7772400" cy="4114800"/>
          </a:xfrm>
        </p:spPr>
        <p:txBody>
          <a:bodyPr/>
          <a:lstStyle/>
          <a:p>
            <a:r>
              <a:rPr lang="en-US" sz="2000" dirty="0" smtClean="0"/>
              <a:t>Seek objective confirmatory data – including xrays, MRI, CT, or EMG as indicated </a:t>
            </a:r>
          </a:p>
          <a:p>
            <a:r>
              <a:rPr lang="en-US" sz="2000" dirty="0" smtClean="0"/>
              <a:t>Order appropriate tests, including urine toxicology and ethyl glucuronide levels</a:t>
            </a:r>
          </a:p>
          <a:p>
            <a:r>
              <a:rPr lang="en-US" sz="2000" dirty="0" smtClean="0"/>
              <a:t>Query the state Prescription Drug Monitoring Program (PDMP) </a:t>
            </a:r>
          </a:p>
          <a:p>
            <a:r>
              <a:rPr lang="en-US" sz="2000" dirty="0" smtClean="0"/>
              <a:t>Contact past providers and obtain old medical records </a:t>
            </a:r>
          </a:p>
          <a:p>
            <a:r>
              <a:rPr lang="en-US" sz="2000" dirty="0" smtClean="0"/>
              <a:t>Document non pharmacological strategies which have been or can be employed to relieve the patient’s pain and document the effectiveness of these interventions (epidurals, acupuncture, spinal manipulation)</a:t>
            </a:r>
          </a:p>
          <a:p>
            <a:r>
              <a:rPr lang="en-US" sz="2000" dirty="0" smtClean="0"/>
              <a:t>For those patients already on opioids, document the opiate used, the dose, regimen and duration to determine if the patient is opiate tolerant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7772400" cy="1143000"/>
          </a:xfrm>
        </p:spPr>
        <p:txBody>
          <a:bodyPr/>
          <a:lstStyle/>
          <a:p>
            <a:r>
              <a:rPr lang="en-US" dirty="0" smtClean="0"/>
              <a:t>Cardiotoxicity of Methadone </a:t>
            </a:r>
            <a:endParaRPr lang="en-US" dirty="0"/>
          </a:p>
        </p:txBody>
      </p:sp>
      <p:sp>
        <p:nvSpPr>
          <p:cNvPr id="6" name="Content Placeholder 5"/>
          <p:cNvSpPr>
            <a:spLocks noGrp="1"/>
          </p:cNvSpPr>
          <p:nvPr>
            <p:ph idx="1"/>
          </p:nvPr>
        </p:nvSpPr>
        <p:spPr>
          <a:xfrm>
            <a:off x="609600" y="1371600"/>
            <a:ext cx="7772400" cy="4114800"/>
          </a:xfrm>
        </p:spPr>
        <p:txBody>
          <a:bodyPr/>
          <a:lstStyle/>
          <a:p>
            <a:r>
              <a:rPr lang="en-US" dirty="0" smtClean="0">
                <a:effectLst/>
              </a:rPr>
              <a:t>Methadone increases the duration of the QT interval </a:t>
            </a:r>
          </a:p>
          <a:p>
            <a:r>
              <a:rPr lang="en-US" dirty="0" smtClean="0">
                <a:effectLst/>
              </a:rPr>
              <a:t>Bradycardia has been described as a result of methadone administration </a:t>
            </a:r>
          </a:p>
          <a:p>
            <a:r>
              <a:rPr lang="en-US" dirty="0" smtClean="0">
                <a:effectLst/>
              </a:rPr>
              <a:t>Torsade de Pointes can result from QT interval prolongation </a:t>
            </a:r>
          </a:p>
          <a:p>
            <a:r>
              <a:rPr lang="en-US" dirty="0" smtClean="0">
                <a:effectLst/>
              </a:rPr>
              <a:t>Obtain serial EKGs on patients who require methadone when titrating the drug </a:t>
            </a:r>
            <a:endParaRPr lang="en-US" dirty="0">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 Induced Respiratory Depression </a:t>
            </a:r>
            <a:endParaRPr lang="en-US" dirty="0"/>
          </a:p>
        </p:txBody>
      </p:sp>
      <p:sp>
        <p:nvSpPr>
          <p:cNvPr id="3" name="Content Placeholder 2"/>
          <p:cNvSpPr>
            <a:spLocks noGrp="1"/>
          </p:cNvSpPr>
          <p:nvPr>
            <p:ph idx="1"/>
          </p:nvPr>
        </p:nvSpPr>
        <p:spPr/>
        <p:txBody>
          <a:bodyPr/>
          <a:lstStyle/>
          <a:p>
            <a:r>
              <a:rPr lang="en-US" dirty="0" smtClean="0"/>
              <a:t>Peak respiratory depression occurs later and lasts longer than analgesic effects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1143000"/>
          </a:xfrm>
        </p:spPr>
        <p:txBody>
          <a:bodyPr/>
          <a:lstStyle/>
          <a:p>
            <a:r>
              <a:rPr lang="en-US" sz="2400" dirty="0" smtClean="0"/>
              <a:t>Methadone Drug Interactions</a:t>
            </a:r>
            <a:endParaRPr lang="en-US" sz="2400" dirty="0"/>
          </a:p>
        </p:txBody>
      </p:sp>
      <p:sp>
        <p:nvSpPr>
          <p:cNvPr id="5" name="Content Placeholder 4"/>
          <p:cNvSpPr>
            <a:spLocks noGrp="1"/>
          </p:cNvSpPr>
          <p:nvPr>
            <p:ph sz="half" idx="1"/>
          </p:nvPr>
        </p:nvSpPr>
        <p:spPr>
          <a:xfrm>
            <a:off x="533400" y="1371600"/>
            <a:ext cx="3810000" cy="4114800"/>
          </a:xfrm>
        </p:spPr>
        <p:txBody>
          <a:bodyPr/>
          <a:lstStyle/>
          <a:p>
            <a:r>
              <a:rPr lang="en-US" sz="1800" b="1" dirty="0" smtClean="0">
                <a:effectLst/>
              </a:rPr>
              <a:t>Increased Plasma/Serum Methadone Concentration</a:t>
            </a:r>
          </a:p>
          <a:p>
            <a:pPr lvl="1"/>
            <a:r>
              <a:rPr lang="en-US" sz="1800" dirty="0" smtClean="0">
                <a:effectLst/>
              </a:rPr>
              <a:t>Azole antifungals (ketoconazole, itraconazole, fluconazole, voriconazole)</a:t>
            </a:r>
          </a:p>
          <a:p>
            <a:pPr lvl="1"/>
            <a:r>
              <a:rPr lang="en-US" sz="1800" dirty="0" smtClean="0">
                <a:effectLst/>
              </a:rPr>
              <a:t>Ethanol (acute ingestion) </a:t>
            </a:r>
          </a:p>
          <a:p>
            <a:pPr lvl="1"/>
            <a:r>
              <a:rPr lang="en-US" sz="1800" dirty="0" smtClean="0">
                <a:effectLst/>
              </a:rPr>
              <a:t>Urinary alkalinizers (e.g. sodium bicarbonate) </a:t>
            </a:r>
          </a:p>
          <a:p>
            <a:pPr lvl="1"/>
            <a:r>
              <a:rPr lang="en-US" sz="1800" dirty="0" smtClean="0">
                <a:effectLst/>
              </a:rPr>
              <a:t>Fluvoxamine </a:t>
            </a:r>
          </a:p>
          <a:p>
            <a:pPr lvl="1"/>
            <a:r>
              <a:rPr lang="en-US" sz="1800" dirty="0" smtClean="0">
                <a:effectLst/>
              </a:rPr>
              <a:t>Paroxetine</a:t>
            </a:r>
            <a:endParaRPr lang="en-US" sz="1800" dirty="0">
              <a:effectLst/>
            </a:endParaRPr>
          </a:p>
        </p:txBody>
      </p:sp>
      <p:sp>
        <p:nvSpPr>
          <p:cNvPr id="6" name="Content Placeholder 5"/>
          <p:cNvSpPr>
            <a:spLocks noGrp="1"/>
          </p:cNvSpPr>
          <p:nvPr>
            <p:ph sz="half" idx="2"/>
          </p:nvPr>
        </p:nvSpPr>
        <p:spPr>
          <a:xfrm>
            <a:off x="4648200" y="1371600"/>
            <a:ext cx="3810000" cy="4114800"/>
          </a:xfrm>
        </p:spPr>
        <p:txBody>
          <a:bodyPr/>
          <a:lstStyle/>
          <a:p>
            <a:r>
              <a:rPr lang="en-US" sz="1600" b="1" dirty="0" smtClean="0">
                <a:effectLst/>
              </a:rPr>
              <a:t>Decreased Plasma/Serum Methadone Concentrations</a:t>
            </a:r>
          </a:p>
          <a:p>
            <a:pPr lvl="1"/>
            <a:r>
              <a:rPr lang="en-US" sz="1600" dirty="0" smtClean="0">
                <a:effectLst/>
              </a:rPr>
              <a:t>Rifampin  </a:t>
            </a:r>
          </a:p>
          <a:p>
            <a:pPr lvl="1"/>
            <a:r>
              <a:rPr lang="en-US" sz="1600" dirty="0" smtClean="0">
                <a:effectLst/>
              </a:rPr>
              <a:t>Spironolactone</a:t>
            </a:r>
          </a:p>
          <a:p>
            <a:pPr lvl="1"/>
            <a:r>
              <a:rPr lang="en-US" sz="1600" dirty="0" smtClean="0">
                <a:effectLst/>
              </a:rPr>
              <a:t>Carbamazepine</a:t>
            </a:r>
          </a:p>
          <a:p>
            <a:pPr lvl="1"/>
            <a:r>
              <a:rPr lang="en-US" sz="1600" dirty="0" smtClean="0">
                <a:effectLst/>
              </a:rPr>
              <a:t>Phenytoin</a:t>
            </a:r>
          </a:p>
          <a:p>
            <a:pPr lvl="1"/>
            <a:r>
              <a:rPr lang="en-US" sz="1600" dirty="0" smtClean="0">
                <a:effectLst/>
              </a:rPr>
              <a:t>Phenobarbital</a:t>
            </a:r>
          </a:p>
          <a:p>
            <a:pPr lvl="1"/>
            <a:r>
              <a:rPr lang="en-US" sz="1600" dirty="0" smtClean="0">
                <a:effectLst/>
              </a:rPr>
              <a:t>Primidone</a:t>
            </a:r>
          </a:p>
          <a:p>
            <a:pPr lvl="1"/>
            <a:r>
              <a:rPr lang="en-US" sz="1600" dirty="0" smtClean="0">
                <a:effectLst/>
              </a:rPr>
              <a:t>Ethanol (chronic ingestion)</a:t>
            </a:r>
          </a:p>
          <a:p>
            <a:pPr lvl="1"/>
            <a:r>
              <a:rPr lang="en-US" sz="1600" dirty="0" smtClean="0">
                <a:effectLst/>
              </a:rPr>
              <a:t>Urinary acidifiers (e.g. ammonium chloride) </a:t>
            </a:r>
          </a:p>
          <a:p>
            <a:pPr lvl="1"/>
            <a:r>
              <a:rPr lang="en-US" sz="1600" dirty="0" smtClean="0">
                <a:effectLst/>
              </a:rPr>
              <a:t>St. John’s Wort</a:t>
            </a:r>
          </a:p>
          <a:p>
            <a:pPr lvl="1"/>
            <a:r>
              <a:rPr lang="en-US" sz="1600" dirty="0" smtClean="0">
                <a:effectLst/>
              </a:rPr>
              <a:t>Nevirapine</a:t>
            </a:r>
          </a:p>
          <a:p>
            <a:pPr lvl="1"/>
            <a:r>
              <a:rPr lang="en-US" sz="1600" dirty="0" smtClean="0">
                <a:effectLst/>
              </a:rPr>
              <a:t>Efavirenz</a:t>
            </a:r>
          </a:p>
          <a:p>
            <a:pPr lvl="1"/>
            <a:r>
              <a:rPr lang="en-US" sz="1600" dirty="0" smtClean="0">
                <a:effectLst/>
              </a:rPr>
              <a:t>Amprenavir</a:t>
            </a:r>
          </a:p>
          <a:p>
            <a:pPr lvl="1"/>
            <a:r>
              <a:rPr lang="en-US" sz="1600" dirty="0" smtClean="0">
                <a:effectLst/>
              </a:rPr>
              <a:t>Ritonavir + lopinavir</a:t>
            </a:r>
          </a:p>
          <a:p>
            <a:pPr lvl="1"/>
            <a:r>
              <a:rPr lang="en-US" sz="1600" dirty="0" smtClean="0">
                <a:effectLst/>
              </a:rPr>
              <a:t>Ritonavir</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Methadone in Pregnancy &amp; Lactation</a:t>
            </a:r>
            <a:endParaRPr lang="en-US" dirty="0"/>
          </a:p>
        </p:txBody>
      </p:sp>
      <p:sp>
        <p:nvSpPr>
          <p:cNvPr id="6" name="Content Placeholder 5"/>
          <p:cNvSpPr>
            <a:spLocks noGrp="1"/>
          </p:cNvSpPr>
          <p:nvPr>
            <p:ph idx="1"/>
          </p:nvPr>
        </p:nvSpPr>
        <p:spPr/>
        <p:txBody>
          <a:bodyPr/>
          <a:lstStyle/>
          <a:p>
            <a:r>
              <a:rPr lang="en-US" dirty="0" smtClean="0"/>
              <a:t>Safe for use in pregnancy </a:t>
            </a:r>
          </a:p>
          <a:p>
            <a:r>
              <a:rPr lang="en-US" dirty="0" smtClean="0"/>
              <a:t>Clearance may increase in pregnancy </a:t>
            </a:r>
          </a:p>
          <a:p>
            <a:r>
              <a:rPr lang="en-US" dirty="0" smtClean="0"/>
              <a:t>Safe for use in lactation at doses &lt; 20 mg / day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javno.com/slike/slike_3/r1/g2008/m05/y170969648680653.jpg"/>
          <p:cNvPicPr>
            <a:picLocks noChangeAspect="1" noChangeArrowheads="1"/>
          </p:cNvPicPr>
          <p:nvPr/>
        </p:nvPicPr>
        <p:blipFill>
          <a:blip r:embed="rId2" cstate="print"/>
          <a:srcRect/>
          <a:stretch>
            <a:fillRect/>
          </a:stretch>
        </p:blipFill>
        <p:spPr bwMode="auto">
          <a:xfrm>
            <a:off x="914400" y="609593"/>
            <a:ext cx="7962900" cy="5972175"/>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Fentanyl </a:t>
            </a:r>
            <a:endParaRPr lang="en-US" dirty="0"/>
          </a:p>
        </p:txBody>
      </p:sp>
      <p:sp>
        <p:nvSpPr>
          <p:cNvPr id="3" name="Content Placeholder 2"/>
          <p:cNvSpPr>
            <a:spLocks noGrp="1"/>
          </p:cNvSpPr>
          <p:nvPr>
            <p:ph idx="1"/>
          </p:nvPr>
        </p:nvSpPr>
        <p:spPr>
          <a:xfrm>
            <a:off x="685800" y="1219200"/>
            <a:ext cx="7772400" cy="4114800"/>
          </a:xfrm>
        </p:spPr>
        <p:txBody>
          <a:bodyPr/>
          <a:lstStyle/>
          <a:p>
            <a:r>
              <a:rPr lang="en-US" sz="2400" dirty="0" smtClean="0"/>
              <a:t>A mu opioid receptor agonist </a:t>
            </a:r>
          </a:p>
          <a:p>
            <a:r>
              <a:rPr lang="en-US" sz="2400" dirty="0" smtClean="0"/>
              <a:t>Faster onset of action than morphine </a:t>
            </a:r>
          </a:p>
          <a:p>
            <a:r>
              <a:rPr lang="en-US" sz="2400" dirty="0" smtClean="0"/>
              <a:t>75 -125 times more potent than morphine </a:t>
            </a:r>
          </a:p>
          <a:p>
            <a:r>
              <a:rPr lang="en-US" sz="2400" dirty="0" smtClean="0"/>
              <a:t>High lipophilic – due to its lipophilicity, it is available in transdermal and transmucosal forms </a:t>
            </a:r>
          </a:p>
          <a:p>
            <a:r>
              <a:rPr lang="en-US" sz="2400" dirty="0" smtClean="0"/>
              <a:t>This lipophilicity also leads to limited spread when infused epidurally or intrathecally</a:t>
            </a:r>
          </a:p>
          <a:p>
            <a:r>
              <a:rPr lang="en-US" sz="2400" dirty="0" smtClean="0"/>
              <a:t>May be administered via IV, epidural, intrathecal, transdermal, and transmucosal routes </a:t>
            </a:r>
          </a:p>
          <a:p>
            <a:r>
              <a:rPr lang="en-US" sz="2400" dirty="0" smtClean="0"/>
              <a:t>Patch comes in 25 mcg, 50 mcg, and 100 mcg strength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 Transdermal Fentanyl </a:t>
            </a:r>
            <a:endParaRPr lang="en-US" dirty="0"/>
          </a:p>
        </p:txBody>
      </p:sp>
      <p:sp>
        <p:nvSpPr>
          <p:cNvPr id="3" name="Content Placeholder 2"/>
          <p:cNvSpPr>
            <a:spLocks noGrp="1"/>
          </p:cNvSpPr>
          <p:nvPr>
            <p:ph idx="1"/>
          </p:nvPr>
        </p:nvSpPr>
        <p:spPr/>
        <p:txBody>
          <a:bodyPr/>
          <a:lstStyle/>
          <a:p>
            <a:r>
              <a:rPr lang="en-US" dirty="0" smtClean="0"/>
              <a:t>CYP3A4 inhibitors may increase fentanyl serum levels </a:t>
            </a:r>
          </a:p>
          <a:p>
            <a:r>
              <a:rPr lang="en-US" dirty="0" smtClean="0"/>
              <a:t>CYP3A4 inducers may decrease serum fentanyl levels</a:t>
            </a:r>
          </a:p>
          <a:p>
            <a:r>
              <a:rPr lang="en-US" dirty="0" smtClean="0"/>
              <a:t>Bradycardia has been described as a side effect </a:t>
            </a:r>
          </a:p>
          <a:p>
            <a:r>
              <a:rPr lang="en-US" dirty="0" smtClean="0"/>
              <a:t>Not to be used in opiate naïve patients </a:t>
            </a:r>
          </a:p>
          <a:p>
            <a:pPr>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Fentanyl Patch </a:t>
            </a:r>
            <a:endParaRPr lang="en-US" dirty="0"/>
          </a:p>
        </p:txBody>
      </p:sp>
      <p:sp>
        <p:nvSpPr>
          <p:cNvPr id="3" name="Content Placeholder 2"/>
          <p:cNvSpPr>
            <a:spLocks noGrp="1"/>
          </p:cNvSpPr>
          <p:nvPr>
            <p:ph idx="1"/>
          </p:nvPr>
        </p:nvSpPr>
        <p:spPr/>
        <p:txBody>
          <a:bodyPr/>
          <a:lstStyle/>
          <a:p>
            <a:r>
              <a:rPr lang="en-US" dirty="0" smtClean="0"/>
              <a:t>Use 50% of the regular dose in the setting of mild - moderate hepatic or renal impairment</a:t>
            </a:r>
          </a:p>
          <a:p>
            <a:r>
              <a:rPr lang="en-US" dirty="0" smtClean="0"/>
              <a:t>Avoid use of this drug in severe hepatic or renal impairment </a:t>
            </a:r>
          </a:p>
          <a:p>
            <a:endParaRPr lang="en-US"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Fentanyl Transdermal Patch</a:t>
            </a:r>
            <a:endParaRPr lang="en-US" dirty="0"/>
          </a:p>
        </p:txBody>
      </p:sp>
      <p:sp>
        <p:nvSpPr>
          <p:cNvPr id="3" name="Content Placeholder 2"/>
          <p:cNvSpPr>
            <a:spLocks noGrp="1"/>
          </p:cNvSpPr>
          <p:nvPr>
            <p:ph idx="1"/>
          </p:nvPr>
        </p:nvSpPr>
        <p:spPr>
          <a:xfrm>
            <a:off x="685800" y="1371600"/>
            <a:ext cx="7772400" cy="4114800"/>
          </a:xfrm>
        </p:spPr>
        <p:txBody>
          <a:bodyPr/>
          <a:lstStyle/>
          <a:p>
            <a:r>
              <a:rPr lang="en-US" sz="2000" dirty="0" smtClean="0">
                <a:effectLst/>
              </a:rPr>
              <a:t>Recommended for chronic pain or cancer pain – not  recommended for opiate naïve subjects </a:t>
            </a:r>
          </a:p>
          <a:p>
            <a:r>
              <a:rPr lang="en-US" sz="2000" dirty="0" smtClean="0">
                <a:effectLst/>
              </a:rPr>
              <a:t>20% incidence of hypoventilation when used for acute postoperative pain management in opiate naïve subjects </a:t>
            </a:r>
          </a:p>
          <a:p>
            <a:r>
              <a:rPr lang="en-US" sz="2000" dirty="0" smtClean="0">
                <a:effectLst/>
              </a:rPr>
              <a:t>Consists of 4 layers :</a:t>
            </a:r>
          </a:p>
          <a:p>
            <a:pPr marL="914400" lvl="1" indent="-514350"/>
            <a:r>
              <a:rPr lang="en-US" sz="2000" dirty="0" smtClean="0">
                <a:effectLst/>
              </a:rPr>
              <a:t>Polyester backing layer which is impermeable to drug loss or moisture penetration </a:t>
            </a:r>
          </a:p>
          <a:p>
            <a:pPr marL="914400" lvl="1" indent="-514350"/>
            <a:r>
              <a:rPr lang="en-US" sz="2000" dirty="0" smtClean="0">
                <a:effectLst/>
              </a:rPr>
              <a:t>Drug reservoir contains fentanyl gelled with hydroxymethylcellulose &amp; ethanol – the ethanol facilitates transdermal absorption </a:t>
            </a:r>
          </a:p>
          <a:p>
            <a:pPr marL="914400" lvl="1" indent="-514350"/>
            <a:r>
              <a:rPr lang="en-US" sz="2000" dirty="0" smtClean="0">
                <a:effectLst/>
              </a:rPr>
              <a:t>Rate controlling membrane controls rate of release of the drug by 50%, 50% of rate control is affected by the inherent resistance of the skin </a:t>
            </a:r>
          </a:p>
          <a:p>
            <a:pPr marL="914400" lvl="1" indent="-514350"/>
            <a:r>
              <a:rPr lang="en-US" sz="2000" dirty="0" smtClean="0">
                <a:effectLst/>
              </a:rPr>
              <a:t>A silicone adhesive layer keeps the patch affixed to the skin </a:t>
            </a:r>
          </a:p>
          <a:p>
            <a:pPr marL="914400" lvl="1" indent="-514350"/>
            <a:endParaRPr lang="en-US" sz="2000" dirty="0" smtClean="0">
              <a:effectLst/>
            </a:endParaRPr>
          </a:p>
          <a:p>
            <a:pPr marL="914400" lvl="1" indent="-514350"/>
            <a:endParaRPr lang="en-US" sz="2400" dirty="0" smtClean="0">
              <a:effectLst/>
            </a:endParaRPr>
          </a:p>
          <a:p>
            <a:pPr lvl="1"/>
            <a:endParaRPr lang="en-US" sz="2400" dirty="0" smtClean="0"/>
          </a:p>
          <a:p>
            <a:pPr>
              <a:buNone/>
            </a:pP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Transdermal Fentanyl </a:t>
            </a:r>
            <a:endParaRPr lang="en-US" dirty="0"/>
          </a:p>
        </p:txBody>
      </p:sp>
      <p:sp>
        <p:nvSpPr>
          <p:cNvPr id="3" name="Content Placeholder 2"/>
          <p:cNvSpPr>
            <a:spLocks noGrp="1"/>
          </p:cNvSpPr>
          <p:nvPr>
            <p:ph idx="1"/>
          </p:nvPr>
        </p:nvSpPr>
        <p:spPr>
          <a:xfrm>
            <a:off x="685800" y="1371600"/>
            <a:ext cx="7772400" cy="4114800"/>
          </a:xfrm>
        </p:spPr>
        <p:txBody>
          <a:bodyPr/>
          <a:lstStyle/>
          <a:p>
            <a:r>
              <a:rPr lang="en-US" sz="2400" dirty="0" smtClean="0">
                <a:effectLst/>
              </a:rPr>
              <a:t>Should be placed on the upper body on clean, intact  skin with clipped, (not shaved), hair</a:t>
            </a:r>
          </a:p>
          <a:p>
            <a:r>
              <a:rPr lang="en-US" sz="2400" dirty="0" smtClean="0">
                <a:effectLst/>
              </a:rPr>
              <a:t>Clean skin with water and allow to dry before patch is placed </a:t>
            </a:r>
          </a:p>
          <a:p>
            <a:r>
              <a:rPr lang="en-US" sz="2400" dirty="0" smtClean="0">
                <a:effectLst/>
              </a:rPr>
              <a:t>Rotate application sites </a:t>
            </a:r>
          </a:p>
          <a:p>
            <a:r>
              <a:rPr lang="en-US" sz="2400" dirty="0" smtClean="0">
                <a:effectLst/>
              </a:rPr>
              <a:t>Permits 3 day dosing </a:t>
            </a:r>
          </a:p>
          <a:p>
            <a:r>
              <a:rPr lang="en-US" sz="2400" dirty="0" smtClean="0">
                <a:effectLst/>
              </a:rPr>
              <a:t>Avoids the first pass effect in the liver </a:t>
            </a:r>
          </a:p>
          <a:p>
            <a:r>
              <a:rPr lang="en-US" sz="2400" dirty="0" smtClean="0">
                <a:effectLst/>
              </a:rPr>
              <a:t>Because it is absorbed thru the skin, it can be given to patients who cannot take medications orally </a:t>
            </a:r>
          </a:p>
          <a:p>
            <a:r>
              <a:rPr lang="en-US" sz="2400" dirty="0" smtClean="0">
                <a:effectLst/>
              </a:rPr>
              <a:t>Can take 1 – 30 hrs (average : 13 hrs.) to achieve therapeutic serum levels </a:t>
            </a:r>
          </a:p>
          <a:p>
            <a:r>
              <a:rPr lang="en-US" sz="2400" dirty="0" smtClean="0">
                <a:effectLst/>
              </a:rPr>
              <a:t>Takes 16 hrs after patch removal to clear 50% of the drug </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2800" dirty="0" smtClean="0"/>
              <a:t>Assessment Risk of Abuse, Including Substance Abuse &amp; Psychiatric History </a:t>
            </a:r>
            <a:endParaRPr lang="en-US" sz="2800" dirty="0"/>
          </a:p>
        </p:txBody>
      </p:sp>
      <p:sp>
        <p:nvSpPr>
          <p:cNvPr id="4" name="Content Placeholder 3"/>
          <p:cNvSpPr>
            <a:spLocks noGrp="1"/>
          </p:cNvSpPr>
          <p:nvPr>
            <p:ph sz="half" idx="1"/>
          </p:nvPr>
        </p:nvSpPr>
        <p:spPr>
          <a:xfrm>
            <a:off x="381000" y="1524000"/>
            <a:ext cx="3810000" cy="4114800"/>
          </a:xfrm>
        </p:spPr>
        <p:txBody>
          <a:bodyPr/>
          <a:lstStyle/>
          <a:p>
            <a:r>
              <a:rPr lang="en-US" sz="2000" dirty="0" smtClean="0"/>
              <a:t>Obtain a history of current &amp; past substance abuse : </a:t>
            </a:r>
          </a:p>
          <a:p>
            <a:pPr lvl="1"/>
            <a:r>
              <a:rPr lang="en-US" sz="2000" dirty="0" smtClean="0"/>
              <a:t>Prescription Drugs</a:t>
            </a:r>
          </a:p>
          <a:p>
            <a:pPr lvl="1"/>
            <a:r>
              <a:rPr lang="en-US" sz="2000" dirty="0" smtClean="0"/>
              <a:t>Illicit substances </a:t>
            </a:r>
          </a:p>
          <a:p>
            <a:pPr lvl="1"/>
            <a:r>
              <a:rPr lang="en-US" sz="2000" dirty="0" smtClean="0"/>
              <a:t>Alcohol Use </a:t>
            </a:r>
          </a:p>
          <a:p>
            <a:pPr lvl="1"/>
            <a:r>
              <a:rPr lang="en-US" sz="2000" dirty="0" smtClean="0"/>
              <a:t>Tobacco Use </a:t>
            </a:r>
            <a:endParaRPr lang="en-US" sz="2000" dirty="0"/>
          </a:p>
        </p:txBody>
      </p:sp>
      <p:sp>
        <p:nvSpPr>
          <p:cNvPr id="5" name="Content Placeholder 4"/>
          <p:cNvSpPr>
            <a:spLocks noGrp="1"/>
          </p:cNvSpPr>
          <p:nvPr>
            <p:ph sz="half" idx="2"/>
          </p:nvPr>
        </p:nvSpPr>
        <p:spPr>
          <a:xfrm>
            <a:off x="4648200" y="1524000"/>
            <a:ext cx="3810000" cy="4114800"/>
          </a:xfrm>
        </p:spPr>
        <p:txBody>
          <a:bodyPr/>
          <a:lstStyle/>
          <a:p>
            <a:r>
              <a:rPr lang="en-US" sz="2000" dirty="0" smtClean="0"/>
              <a:t>Social History is also relevant :</a:t>
            </a:r>
          </a:p>
          <a:p>
            <a:pPr lvl="1"/>
            <a:r>
              <a:rPr lang="en-US" sz="2000" dirty="0" smtClean="0"/>
              <a:t>Employment </a:t>
            </a:r>
          </a:p>
          <a:p>
            <a:pPr lvl="1"/>
            <a:r>
              <a:rPr lang="en-US" sz="2000" dirty="0" smtClean="0"/>
              <a:t>Cultural Background</a:t>
            </a:r>
          </a:p>
          <a:p>
            <a:pPr lvl="1"/>
            <a:r>
              <a:rPr lang="en-US" sz="2000" dirty="0" smtClean="0"/>
              <a:t>Social Network</a:t>
            </a:r>
          </a:p>
          <a:p>
            <a:pPr lvl="1"/>
            <a:r>
              <a:rPr lang="en-US" sz="2000" dirty="0" smtClean="0"/>
              <a:t>Marital History </a:t>
            </a:r>
          </a:p>
          <a:p>
            <a:pPr lvl="1"/>
            <a:r>
              <a:rPr lang="en-US" sz="2000" dirty="0" smtClean="0"/>
              <a:t>Legal History </a:t>
            </a:r>
          </a:p>
          <a:p>
            <a:pPr lvl="1"/>
            <a:r>
              <a:rPr lang="en-US" sz="2000" dirty="0" smtClean="0"/>
              <a:t>Behavioral Problems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200" dirty="0" smtClean="0"/>
              <a:t>Precautions for Patients – Fentanyl Patch  </a:t>
            </a:r>
            <a:endParaRPr lang="en-US" sz="3200" dirty="0"/>
          </a:p>
        </p:txBody>
      </p:sp>
      <p:sp>
        <p:nvSpPr>
          <p:cNvPr id="3" name="Content Placeholder 2"/>
          <p:cNvSpPr>
            <a:spLocks noGrp="1"/>
          </p:cNvSpPr>
          <p:nvPr>
            <p:ph idx="1"/>
          </p:nvPr>
        </p:nvSpPr>
        <p:spPr>
          <a:xfrm>
            <a:off x="762000" y="1219200"/>
            <a:ext cx="7772400" cy="4114800"/>
          </a:xfrm>
        </p:spPr>
        <p:txBody>
          <a:bodyPr/>
          <a:lstStyle/>
          <a:p>
            <a:r>
              <a:rPr lang="en-US" sz="2400" dirty="0" smtClean="0">
                <a:effectLst/>
              </a:rPr>
              <a:t>Do not place a heating pad over the patch </a:t>
            </a:r>
          </a:p>
          <a:p>
            <a:r>
              <a:rPr lang="en-US" sz="2400" dirty="0" smtClean="0">
                <a:effectLst/>
              </a:rPr>
              <a:t>Do not use a tanning bed or a heat lamp with the patch in place </a:t>
            </a:r>
          </a:p>
          <a:p>
            <a:r>
              <a:rPr lang="en-US" sz="2400" dirty="0" smtClean="0">
                <a:effectLst/>
              </a:rPr>
              <a:t>Cannot be used in a patient with a fever </a:t>
            </a:r>
          </a:p>
          <a:p>
            <a:r>
              <a:rPr lang="en-US" sz="2400" dirty="0" smtClean="0">
                <a:effectLst/>
              </a:rPr>
              <a:t>Do not wear the patch in a jacuzzi, or direct the stream of hot shower water on it.</a:t>
            </a:r>
          </a:p>
          <a:p>
            <a:r>
              <a:rPr lang="en-US" sz="2400" dirty="0" smtClean="0">
                <a:effectLst/>
              </a:rPr>
              <a:t>Do not place the patch over broken skin, as this will speed absorption </a:t>
            </a:r>
          </a:p>
          <a:p>
            <a:r>
              <a:rPr lang="en-US" sz="2400" dirty="0" smtClean="0">
                <a:effectLst/>
              </a:rPr>
              <a:t>Take care when holding children or animals while wearing the patch to avoid the child or animal from experiencing accidental exposure to the drug </a:t>
            </a:r>
          </a:p>
          <a:p>
            <a:r>
              <a:rPr lang="en-US" sz="2400" dirty="0" smtClean="0">
                <a:effectLst/>
              </a:rPr>
              <a:t>Dispose of by folding adhesive sides together and flushing down the toilet </a:t>
            </a:r>
          </a:p>
          <a:p>
            <a:endParaRPr lang="en-US" sz="2800" dirty="0" smtClean="0">
              <a:effectLst/>
            </a:endParaRPr>
          </a:p>
          <a:p>
            <a:endParaRPr lang="en-US" sz="2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Transmucosal Fentanyl </a:t>
            </a:r>
            <a:endParaRPr lang="en-US" dirty="0"/>
          </a:p>
        </p:txBody>
      </p:sp>
      <p:sp>
        <p:nvSpPr>
          <p:cNvPr id="3" name="Content Placeholder 2"/>
          <p:cNvSpPr>
            <a:spLocks noGrp="1"/>
          </p:cNvSpPr>
          <p:nvPr>
            <p:ph idx="1"/>
          </p:nvPr>
        </p:nvSpPr>
        <p:spPr>
          <a:xfrm>
            <a:off x="762000" y="1295400"/>
            <a:ext cx="7772400" cy="4114800"/>
          </a:xfrm>
        </p:spPr>
        <p:txBody>
          <a:bodyPr/>
          <a:lstStyle/>
          <a:p>
            <a:r>
              <a:rPr lang="en-US" sz="2800" dirty="0" smtClean="0">
                <a:effectLst/>
              </a:rPr>
              <a:t>Marketed in the US as Actiq </a:t>
            </a:r>
          </a:p>
          <a:p>
            <a:r>
              <a:rPr lang="en-US" sz="2800" dirty="0" smtClean="0">
                <a:effectLst/>
              </a:rPr>
              <a:t>Rapid onset of analgesia ( 5 – 10 min)</a:t>
            </a:r>
          </a:p>
          <a:p>
            <a:r>
              <a:rPr lang="en-US" sz="2800" dirty="0" smtClean="0">
                <a:effectLst/>
              </a:rPr>
              <a:t>Short duration of action </a:t>
            </a:r>
          </a:p>
          <a:p>
            <a:r>
              <a:rPr lang="en-US" sz="2800" dirty="0" smtClean="0">
                <a:effectLst/>
              </a:rPr>
              <a:t>Buccal absorption avoids the first pass effect</a:t>
            </a:r>
          </a:p>
          <a:p>
            <a:r>
              <a:rPr lang="en-US" sz="2800" dirty="0" smtClean="0">
                <a:effectLst/>
              </a:rPr>
              <a:t>Peak serum concentrations are achieved in 22 minutes, similar onset time as IV morphine </a:t>
            </a:r>
          </a:p>
          <a:p>
            <a:r>
              <a:rPr lang="en-US" sz="2800" dirty="0" smtClean="0">
                <a:effectLst/>
              </a:rPr>
              <a:t>Good for breakthru pain in patients who are unable to swallow </a:t>
            </a:r>
          </a:p>
          <a:p>
            <a:pPr>
              <a:buNone/>
            </a:pPr>
            <a:endParaRPr lang="en-US" sz="2800" dirty="0" smtClean="0">
              <a:effectLst/>
            </a:endParaRPr>
          </a:p>
          <a:p>
            <a:endParaRPr lang="en-US" sz="2800" dirty="0">
              <a:effectLs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600" dirty="0" smtClean="0"/>
              <a:t>Fentanyl Derivatives</a:t>
            </a:r>
            <a:endParaRPr lang="en-US" sz="3600" dirty="0"/>
          </a:p>
        </p:txBody>
      </p:sp>
      <p:sp>
        <p:nvSpPr>
          <p:cNvPr id="3" name="Content Placeholder 2"/>
          <p:cNvSpPr>
            <a:spLocks noGrp="1"/>
          </p:cNvSpPr>
          <p:nvPr>
            <p:ph idx="1"/>
          </p:nvPr>
        </p:nvSpPr>
        <p:spPr>
          <a:xfrm>
            <a:off x="609600" y="1066800"/>
            <a:ext cx="7772400" cy="4114800"/>
          </a:xfrm>
        </p:spPr>
        <p:txBody>
          <a:bodyPr/>
          <a:lstStyle/>
          <a:p>
            <a:r>
              <a:rPr lang="en-US" sz="2000" dirty="0" smtClean="0">
                <a:effectLst/>
              </a:rPr>
              <a:t>Sufentanil (Sufenta) : </a:t>
            </a:r>
          </a:p>
          <a:p>
            <a:pPr lvl="1"/>
            <a:r>
              <a:rPr lang="en-US" sz="2000" dirty="0" smtClean="0">
                <a:effectLst/>
              </a:rPr>
              <a:t>Used in the operative setting as an IV or neuroaxial anesthetic, it has a rapid onset with short duration of effect. </a:t>
            </a:r>
          </a:p>
          <a:p>
            <a:pPr lvl="1"/>
            <a:r>
              <a:rPr lang="en-US" sz="2000" dirty="0" smtClean="0">
                <a:effectLst/>
              </a:rPr>
              <a:t>5 – 7  x as potent as Fentanyl</a:t>
            </a:r>
          </a:p>
          <a:p>
            <a:r>
              <a:rPr lang="en-US" sz="2000" dirty="0" smtClean="0">
                <a:effectLst/>
              </a:rPr>
              <a:t>Alfentanil  (Alfenta) :</a:t>
            </a:r>
          </a:p>
          <a:p>
            <a:pPr lvl="1"/>
            <a:r>
              <a:rPr lang="en-US" sz="2000" dirty="0" smtClean="0">
                <a:effectLst/>
              </a:rPr>
              <a:t>Used in the operative setting as an IV or neuroaxial anesthetic agent  </a:t>
            </a:r>
          </a:p>
          <a:p>
            <a:r>
              <a:rPr lang="en-US" sz="2000" dirty="0" smtClean="0">
                <a:effectLst/>
              </a:rPr>
              <a:t>Remifentanil (Ultiva) :</a:t>
            </a:r>
          </a:p>
          <a:p>
            <a:pPr lvl="1"/>
            <a:r>
              <a:rPr lang="en-US" sz="2000" dirty="0" smtClean="0">
                <a:effectLst/>
              </a:rPr>
              <a:t>The most potent mu opioid receptor agonist of all </a:t>
            </a:r>
          </a:p>
          <a:p>
            <a:pPr lvl="1"/>
            <a:r>
              <a:rPr lang="en-US" sz="2000" dirty="0" smtClean="0">
                <a:effectLst/>
              </a:rPr>
              <a:t>Administered IV in the operative setting for rapid induction and maintenance of anesthesia </a:t>
            </a:r>
          </a:p>
          <a:p>
            <a:pPr lvl="1"/>
            <a:r>
              <a:rPr lang="en-US" sz="2000" dirty="0" smtClean="0">
                <a:effectLst/>
              </a:rPr>
              <a:t>More lipophilic than fentanyl or any of the above derivatives</a:t>
            </a:r>
          </a:p>
          <a:p>
            <a:pPr lvl="1"/>
            <a:r>
              <a:rPr lang="en-US" sz="2000" dirty="0" smtClean="0">
                <a:effectLst/>
              </a:rPr>
              <a:t>More rapid onset, distribution, and metabolism than other fentanyl derivatives, briskly cleared and rapidly metabolized, has no hepatic metabolism / renal metabolism  </a:t>
            </a:r>
          </a:p>
          <a:p>
            <a:pPr lvl="1"/>
            <a:endParaRPr lang="en-US" sz="2000" dirty="0">
              <a:effectLs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tobank.ru/img/FL00-4124.jpg?size=l"/>
          <p:cNvPicPr>
            <a:picLocks noChangeAspect="1" noChangeArrowheads="1"/>
          </p:cNvPicPr>
          <p:nvPr/>
        </p:nvPicPr>
        <p:blipFill>
          <a:blip r:embed="rId2" cstate="print"/>
          <a:srcRect/>
          <a:stretch>
            <a:fillRect/>
          </a:stretch>
        </p:blipFill>
        <p:spPr bwMode="auto">
          <a:xfrm>
            <a:off x="304800" y="533400"/>
            <a:ext cx="8642795" cy="6018848"/>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Propoxyphene </a:t>
            </a:r>
            <a:endParaRPr lang="en-US" dirty="0"/>
          </a:p>
        </p:txBody>
      </p:sp>
      <p:sp>
        <p:nvSpPr>
          <p:cNvPr id="3" name="Content Placeholder 2"/>
          <p:cNvSpPr>
            <a:spLocks noGrp="1"/>
          </p:cNvSpPr>
          <p:nvPr>
            <p:ph idx="1"/>
          </p:nvPr>
        </p:nvSpPr>
        <p:spPr>
          <a:xfrm>
            <a:off x="609600" y="1219200"/>
            <a:ext cx="7772400" cy="4114800"/>
          </a:xfrm>
        </p:spPr>
        <p:txBody>
          <a:bodyPr/>
          <a:lstStyle/>
          <a:p>
            <a:r>
              <a:rPr lang="en-US" sz="2000" dirty="0" smtClean="0">
                <a:effectLst/>
              </a:rPr>
              <a:t>Formerly Marketed in the US as Darvon or Darvocet – oral administration only</a:t>
            </a:r>
          </a:p>
          <a:p>
            <a:r>
              <a:rPr lang="en-US" sz="2000" dirty="0" smtClean="0">
                <a:effectLst/>
              </a:rPr>
              <a:t>Removed from the market in fall of 2010 due to QT interval prolongation seen in normal subjects on the drug </a:t>
            </a:r>
          </a:p>
          <a:p>
            <a:r>
              <a:rPr lang="en-US" sz="2000" dirty="0" smtClean="0">
                <a:effectLst/>
              </a:rPr>
              <a:t>Peak plasma concentrations are achieved within 2 – 2.5 hrs post administration </a:t>
            </a:r>
          </a:p>
          <a:p>
            <a:r>
              <a:rPr lang="en-US" sz="2000" dirty="0" smtClean="0">
                <a:effectLst/>
              </a:rPr>
              <a:t>Metabolized by the liver to </a:t>
            </a:r>
            <a:r>
              <a:rPr lang="en-US" sz="2000" b="1" u="sng" dirty="0" smtClean="0">
                <a:effectLst/>
              </a:rPr>
              <a:t>norpropoxyphene,</a:t>
            </a:r>
            <a:r>
              <a:rPr lang="en-US" sz="2000" dirty="0" smtClean="0">
                <a:effectLst/>
              </a:rPr>
              <a:t> an active metabolite with a propensity to accumulate </a:t>
            </a:r>
          </a:p>
          <a:p>
            <a:r>
              <a:rPr lang="en-US" sz="2000" dirty="0" smtClean="0">
                <a:effectLst/>
              </a:rPr>
              <a:t>This metabolite causes dizziness, sedation, nausea, vomiting </a:t>
            </a:r>
          </a:p>
          <a:p>
            <a:r>
              <a:rPr lang="en-US" sz="2000" dirty="0" smtClean="0">
                <a:effectLst/>
              </a:rPr>
              <a:t>If this drug is consumed in excess by accident or purposefully, </a:t>
            </a:r>
            <a:r>
              <a:rPr lang="en-US" sz="2000" b="1" u="sng" dirty="0" smtClean="0">
                <a:effectLst/>
              </a:rPr>
              <a:t>seizures, cardiac arrhythmias,  heart block may result</a:t>
            </a:r>
          </a:p>
          <a:p>
            <a:pPr>
              <a:buNone/>
            </a:pPr>
            <a:endParaRPr lang="en-US" sz="2000" dirty="0" smtClean="0">
              <a:effectLs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2800" dirty="0" smtClean="0"/>
              <a:t>Was Propoxyphene Safe &amp; Effective ?</a:t>
            </a:r>
            <a:endParaRPr lang="en-US" sz="2800" dirty="0"/>
          </a:p>
        </p:txBody>
      </p:sp>
      <p:sp>
        <p:nvSpPr>
          <p:cNvPr id="3" name="Content Placeholder 2"/>
          <p:cNvSpPr>
            <a:spLocks noGrp="1"/>
          </p:cNvSpPr>
          <p:nvPr>
            <p:ph idx="1"/>
          </p:nvPr>
        </p:nvSpPr>
        <p:spPr>
          <a:xfrm>
            <a:off x="685800" y="1143000"/>
            <a:ext cx="7772400" cy="4114800"/>
          </a:xfrm>
        </p:spPr>
        <p:txBody>
          <a:bodyPr/>
          <a:lstStyle/>
          <a:p>
            <a:r>
              <a:rPr lang="en-US" dirty="0" smtClean="0">
                <a:effectLst/>
              </a:rPr>
              <a:t>Proven to be no stronger than taking 3 tylenol or aspirin tablets</a:t>
            </a:r>
          </a:p>
          <a:p>
            <a:r>
              <a:rPr lang="en-US" dirty="0" smtClean="0">
                <a:effectLst/>
              </a:rPr>
              <a:t>Increases risk of falls in the elderly population </a:t>
            </a:r>
          </a:p>
          <a:p>
            <a:r>
              <a:rPr lang="en-US" dirty="0" smtClean="0">
                <a:effectLst/>
              </a:rPr>
              <a:t>Not recommended for chronic use due to concerns about accumulation of toxic metabolite </a:t>
            </a:r>
            <a:endParaRPr lang="en-US" dirty="0">
              <a:effectLs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websters-online-dictionary.org/coreimages/digital+art/46709_6068_by_mesh909.jpg"/>
          <p:cNvPicPr>
            <a:picLocks noChangeAspect="1" noChangeArrowheads="1"/>
          </p:cNvPicPr>
          <p:nvPr/>
        </p:nvPicPr>
        <p:blipFill>
          <a:blip r:embed="rId2" cstate="print"/>
          <a:srcRect/>
          <a:stretch>
            <a:fillRect/>
          </a:stretch>
        </p:blipFill>
        <p:spPr bwMode="auto">
          <a:xfrm>
            <a:off x="762000" y="609600"/>
            <a:ext cx="7722394" cy="5775008"/>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Tramadol</a:t>
            </a:r>
            <a:endParaRPr lang="en-US" dirty="0"/>
          </a:p>
        </p:txBody>
      </p:sp>
      <p:sp>
        <p:nvSpPr>
          <p:cNvPr id="3" name="Content Placeholder 2"/>
          <p:cNvSpPr>
            <a:spLocks noGrp="1"/>
          </p:cNvSpPr>
          <p:nvPr>
            <p:ph idx="1"/>
          </p:nvPr>
        </p:nvSpPr>
        <p:spPr>
          <a:xfrm>
            <a:off x="609600" y="1143000"/>
            <a:ext cx="7772400" cy="4114800"/>
          </a:xfrm>
        </p:spPr>
        <p:txBody>
          <a:bodyPr/>
          <a:lstStyle/>
          <a:p>
            <a:r>
              <a:rPr lang="en-US" sz="1800" dirty="0" smtClean="0">
                <a:effectLst/>
              </a:rPr>
              <a:t>Has action at multiple receptors </a:t>
            </a:r>
          </a:p>
          <a:p>
            <a:r>
              <a:rPr lang="en-US" sz="1800" dirty="0" smtClean="0">
                <a:effectLst/>
              </a:rPr>
              <a:t>Acts at the mu opiate receptor </a:t>
            </a:r>
          </a:p>
          <a:p>
            <a:r>
              <a:rPr lang="en-US" sz="1800" dirty="0" smtClean="0">
                <a:effectLst/>
              </a:rPr>
              <a:t>Also inhibits the reuptake of norepinephrine &amp; serotonin </a:t>
            </a:r>
          </a:p>
          <a:p>
            <a:r>
              <a:rPr lang="en-US" sz="1800" dirty="0" smtClean="0">
                <a:effectLst/>
              </a:rPr>
              <a:t>Tramadol is metabolized in the liver to its active metabolite which is excreted by the kidneys </a:t>
            </a:r>
          </a:p>
          <a:p>
            <a:r>
              <a:rPr lang="en-US" sz="1800" dirty="0" smtClean="0">
                <a:effectLst/>
              </a:rPr>
              <a:t>Has an elimination half life of 5 hrs. </a:t>
            </a:r>
          </a:p>
          <a:p>
            <a:r>
              <a:rPr lang="en-US" sz="1800" dirty="0" smtClean="0">
                <a:effectLst/>
              </a:rPr>
              <a:t>Contrary to assertions of Big Pharma, it </a:t>
            </a:r>
            <a:r>
              <a:rPr lang="en-US" sz="1800" b="1" i="1" u="sng" dirty="0" smtClean="0">
                <a:effectLst/>
              </a:rPr>
              <a:t>is</a:t>
            </a:r>
            <a:r>
              <a:rPr lang="en-US" sz="1800" dirty="0" smtClean="0">
                <a:effectLst/>
              </a:rPr>
              <a:t> a drug of abuse </a:t>
            </a:r>
          </a:p>
          <a:p>
            <a:r>
              <a:rPr lang="en-US" sz="1800" dirty="0" smtClean="0">
                <a:effectLst/>
              </a:rPr>
              <a:t>Useful in mild – moderate pain associated with osteoarthritis, fibromyalgia, low back pain, diabetic neuropathy </a:t>
            </a:r>
          </a:p>
          <a:p>
            <a:r>
              <a:rPr lang="en-US" sz="1800" dirty="0" smtClean="0">
                <a:effectLst/>
              </a:rPr>
              <a:t>Available in the US as Ultram, or as Ultracet tabs (combination with APAP)</a:t>
            </a:r>
          </a:p>
          <a:p>
            <a:r>
              <a:rPr lang="en-US" sz="1800" dirty="0" smtClean="0">
                <a:effectLst/>
              </a:rPr>
              <a:t>Dispensed as 50 mg tablets </a:t>
            </a:r>
          </a:p>
          <a:p>
            <a:r>
              <a:rPr lang="en-US" sz="1800" dirty="0" smtClean="0">
                <a:effectLst/>
              </a:rPr>
              <a:t>50 – 100 mg po Q 4 – 6H </a:t>
            </a:r>
          </a:p>
          <a:p>
            <a:r>
              <a:rPr lang="en-US" sz="1800" dirty="0" smtClean="0">
                <a:effectLst/>
              </a:rPr>
              <a:t>Maximum Daily Dose : 400 mg / day </a:t>
            </a:r>
          </a:p>
          <a:p>
            <a:r>
              <a:rPr lang="en-US" sz="1800" dirty="0" smtClean="0">
                <a:effectLst/>
              </a:rPr>
              <a:t>Not regulated by the Controlled Substances Act in most states, only two states control this drug under Schedule 4 </a:t>
            </a:r>
          </a:p>
          <a:p>
            <a:endParaRPr lang="en-US" sz="2000"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600" dirty="0" smtClean="0">
                <a:effectLst/>
              </a:rPr>
              <a:t>Tramadol – Side Effects</a:t>
            </a:r>
            <a:endParaRPr lang="en-US" sz="3600" dirty="0">
              <a:effectLst/>
            </a:endParaRPr>
          </a:p>
        </p:txBody>
      </p:sp>
      <p:sp>
        <p:nvSpPr>
          <p:cNvPr id="3" name="Content Placeholder 2"/>
          <p:cNvSpPr>
            <a:spLocks noGrp="1"/>
          </p:cNvSpPr>
          <p:nvPr>
            <p:ph idx="1"/>
          </p:nvPr>
        </p:nvSpPr>
        <p:spPr>
          <a:xfrm>
            <a:off x="685800" y="1219200"/>
            <a:ext cx="7772400" cy="4114800"/>
          </a:xfrm>
        </p:spPr>
        <p:txBody>
          <a:bodyPr/>
          <a:lstStyle/>
          <a:p>
            <a:r>
              <a:rPr lang="en-US" sz="2000" dirty="0" smtClean="0">
                <a:effectLst/>
              </a:rPr>
              <a:t>Nausea </a:t>
            </a:r>
          </a:p>
          <a:p>
            <a:r>
              <a:rPr lang="en-US" sz="2000" dirty="0" smtClean="0">
                <a:effectLst/>
              </a:rPr>
              <a:t>Dizziness </a:t>
            </a:r>
          </a:p>
          <a:p>
            <a:r>
              <a:rPr lang="en-US" sz="2000" dirty="0" smtClean="0">
                <a:effectLst/>
              </a:rPr>
              <a:t>Somnolence </a:t>
            </a:r>
          </a:p>
          <a:p>
            <a:r>
              <a:rPr lang="en-US" sz="2000" dirty="0" smtClean="0">
                <a:effectLst/>
              </a:rPr>
              <a:t>Headache </a:t>
            </a:r>
          </a:p>
          <a:p>
            <a:r>
              <a:rPr lang="en-US" sz="2000" dirty="0" smtClean="0">
                <a:effectLst/>
              </a:rPr>
              <a:t>**Seizure activity seen in &lt; 1% of users** </a:t>
            </a:r>
          </a:p>
          <a:p>
            <a:pPr lvl="1"/>
            <a:r>
              <a:rPr lang="en-US" sz="2000" dirty="0" smtClean="0">
                <a:effectLst/>
              </a:rPr>
              <a:t>Risk of seizure activity is increased in patients with alcohol abuse, stroke, head injury, or renal insufficiency,</a:t>
            </a:r>
            <a:r>
              <a:rPr lang="en-US" sz="2000" dirty="0" smtClean="0"/>
              <a:t> </a:t>
            </a:r>
          </a:p>
          <a:p>
            <a:pPr lvl="1"/>
            <a:r>
              <a:rPr lang="en-US" sz="2000" dirty="0" smtClean="0">
                <a:effectLst/>
              </a:rPr>
              <a:t>When combined with SSRIs, SNRIs, tricyclic antidepressants, or in patients with epilepsy, the seizure threshold is further decreased</a:t>
            </a:r>
          </a:p>
          <a:p>
            <a:r>
              <a:rPr lang="en-US" sz="2000" dirty="0" smtClean="0">
                <a:effectLst/>
              </a:rPr>
              <a:t>**Do not prescribe for patients on SSRI or SNRI anti-depressant medications – this would place the patient at increased risk of developing the serotonin syndrome** </a:t>
            </a:r>
            <a:endParaRPr lang="en-US" sz="2000" dirty="0">
              <a:effectLs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upload.wikimedia.org/wikipedia/commons/f/f8/Papaversomniferum.jpg"/>
          <p:cNvPicPr>
            <a:picLocks noChangeAspect="1" noChangeArrowheads="1"/>
          </p:cNvPicPr>
          <p:nvPr/>
        </p:nvPicPr>
        <p:blipFill>
          <a:blip r:embed="rId2" cstate="print"/>
          <a:srcRect/>
          <a:stretch>
            <a:fillRect/>
          </a:stretch>
        </p:blipFill>
        <p:spPr bwMode="auto">
          <a:xfrm>
            <a:off x="152400" y="228600"/>
            <a:ext cx="8686800" cy="5814365"/>
          </a:xfrm>
          <a:prstGeom prst="rect">
            <a:avLst/>
          </a:prstGeom>
          <a:noFill/>
        </p:spPr>
      </p:pic>
    </p:spTree>
  </p:cSld>
  <p:clrMapOvr>
    <a:masterClrMapping/>
  </p:clrMapOvr>
</p:sld>
</file>

<file path=ppt/theme/theme1.xml><?xml version="1.0" encoding="utf-8"?>
<a:theme xmlns:a="http://schemas.openxmlformats.org/drawingml/2006/main" name="BLSTRIP">
  <a:themeElements>
    <a:clrScheme name="BLSTRIP 2">
      <a:dk1>
        <a:srgbClr val="000000"/>
      </a:dk1>
      <a:lt1>
        <a:srgbClr val="FFFFFF"/>
      </a:lt1>
      <a:dk2>
        <a:srgbClr val="000099"/>
      </a:dk2>
      <a:lt2>
        <a:srgbClr val="CCECFF"/>
      </a:lt2>
      <a:accent1>
        <a:srgbClr val="00CCCC"/>
      </a:accent1>
      <a:accent2>
        <a:srgbClr val="CCCCFF"/>
      </a:accent2>
      <a:accent3>
        <a:srgbClr val="FFFFFF"/>
      </a:accent3>
      <a:accent4>
        <a:srgbClr val="000000"/>
      </a:accent4>
      <a:accent5>
        <a:srgbClr val="AAE2E2"/>
      </a:accent5>
      <a:accent6>
        <a:srgbClr val="B9B9E7"/>
      </a:accent6>
      <a:hlink>
        <a:srgbClr val="66CCFF"/>
      </a:hlink>
      <a:folHlink>
        <a:srgbClr val="DDDDDD"/>
      </a:folHlink>
    </a:clrScheme>
    <a:fontScheme name="BLSTRI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STRIP 1">
        <a:dk1>
          <a:srgbClr val="000066"/>
        </a:dk1>
        <a:lt1>
          <a:srgbClr val="CCCCFF"/>
        </a:lt1>
        <a:dk2>
          <a:srgbClr val="0000FF"/>
        </a:dk2>
        <a:lt2>
          <a:srgbClr val="FFFF00"/>
        </a:lt2>
        <a:accent1>
          <a:srgbClr val="FF3300"/>
        </a:accent1>
        <a:accent2>
          <a:srgbClr val="FF9933"/>
        </a:accent2>
        <a:accent3>
          <a:srgbClr val="AAAAFF"/>
        </a:accent3>
        <a:accent4>
          <a:srgbClr val="AEAEDA"/>
        </a:accent4>
        <a:accent5>
          <a:srgbClr val="FFADAA"/>
        </a:accent5>
        <a:accent6>
          <a:srgbClr val="E78A2D"/>
        </a:accent6>
        <a:hlink>
          <a:srgbClr val="D60093"/>
        </a:hlink>
        <a:folHlink>
          <a:srgbClr val="6699FF"/>
        </a:folHlink>
      </a:clrScheme>
      <a:clrMap bg1="dk2" tx1="lt1" bg2="dk1" tx2="lt2" accent1="accent1" accent2="accent2" accent3="accent3" accent4="accent4" accent5="accent5" accent6="accent6" hlink="hlink" folHlink="folHlink"/>
    </a:extraClrScheme>
    <a:extraClrScheme>
      <a:clrScheme name="BLSTRIP 2">
        <a:dk1>
          <a:srgbClr val="000000"/>
        </a:dk1>
        <a:lt1>
          <a:srgbClr val="FFFFFF"/>
        </a:lt1>
        <a:dk2>
          <a:srgbClr val="000099"/>
        </a:dk2>
        <a:lt2>
          <a:srgbClr val="CCECFF"/>
        </a:lt2>
        <a:accent1>
          <a:srgbClr val="00CCCC"/>
        </a:accent1>
        <a:accent2>
          <a:srgbClr val="CCCCFF"/>
        </a:accent2>
        <a:accent3>
          <a:srgbClr val="FFFFFF"/>
        </a:accent3>
        <a:accent4>
          <a:srgbClr val="000000"/>
        </a:accent4>
        <a:accent5>
          <a:srgbClr val="AAE2E2"/>
        </a:accent5>
        <a:accent6>
          <a:srgbClr val="B9B9E7"/>
        </a:accent6>
        <a:hlink>
          <a:srgbClr val="66CCFF"/>
        </a:hlink>
        <a:folHlink>
          <a:srgbClr val="DDDDDD"/>
        </a:folHlink>
      </a:clrScheme>
      <a:clrMap bg1="lt1" tx1="dk1" bg2="lt2" tx2="dk2" accent1="accent1" accent2="accent2" accent3="accent3" accent4="accent4" accent5="accent5" accent6="accent6" hlink="hlink" folHlink="folHlink"/>
    </a:extraClrScheme>
    <a:extraClrScheme>
      <a:clrScheme name="BLSTRIP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STRIP 4">
        <a:dk1>
          <a:srgbClr val="000000"/>
        </a:dk1>
        <a:lt1>
          <a:srgbClr val="FFFFCC"/>
        </a:lt1>
        <a:dk2>
          <a:srgbClr val="663300"/>
        </a:dk2>
        <a:lt2>
          <a:srgbClr val="FFCC66"/>
        </a:lt2>
        <a:accent1>
          <a:srgbClr val="999933"/>
        </a:accent1>
        <a:accent2>
          <a:srgbClr val="CCCC00"/>
        </a:accent2>
        <a:accent3>
          <a:srgbClr val="FFFFE2"/>
        </a:accent3>
        <a:accent4>
          <a:srgbClr val="000000"/>
        </a:accent4>
        <a:accent5>
          <a:srgbClr val="CACAAD"/>
        </a:accent5>
        <a:accent6>
          <a:srgbClr val="B9B900"/>
        </a:accent6>
        <a:hlink>
          <a:srgbClr val="FF9966"/>
        </a:hlink>
        <a:folHlink>
          <a:srgbClr val="FFCC99"/>
        </a:folHlink>
      </a:clrScheme>
      <a:clrMap bg1="lt1" tx1="dk1" bg2="lt2" tx2="dk2" accent1="accent1" accent2="accent2" accent3="accent3" accent4="accent4" accent5="accent5" accent6="accent6" hlink="hlink" folHlink="folHlink"/>
    </a:extraClrScheme>
    <a:extraClrScheme>
      <a:clrScheme name="BLSTRIP 5">
        <a:dk1>
          <a:srgbClr val="990066"/>
        </a:dk1>
        <a:lt1>
          <a:srgbClr val="FFFFFF"/>
        </a:lt1>
        <a:dk2>
          <a:srgbClr val="CC3399"/>
        </a:dk2>
        <a:lt2>
          <a:srgbClr val="FFFF00"/>
        </a:lt2>
        <a:accent1>
          <a:srgbClr val="6699FF"/>
        </a:accent1>
        <a:accent2>
          <a:srgbClr val="00CCCC"/>
        </a:accent2>
        <a:accent3>
          <a:srgbClr val="E2ADCA"/>
        </a:accent3>
        <a:accent4>
          <a:srgbClr val="DADADA"/>
        </a:accent4>
        <a:accent5>
          <a:srgbClr val="B8CAFF"/>
        </a:accent5>
        <a:accent6>
          <a:srgbClr val="00B9B9"/>
        </a:accent6>
        <a:hlink>
          <a:srgbClr val="9966FF"/>
        </a:hlink>
        <a:folHlink>
          <a:srgbClr val="FF33CC"/>
        </a:folHlink>
      </a:clrScheme>
      <a:clrMap bg1="dk2" tx1="lt1" bg2="dk1" tx2="lt2" accent1="accent1" accent2="accent2" accent3="accent3" accent4="accent4" accent5="accent5" accent6="accent6" hlink="hlink" folHlink="folHlink"/>
    </a:extraClrScheme>
    <a:extraClrScheme>
      <a:clrScheme name="BLSTRIP 6">
        <a:dk1>
          <a:srgbClr val="003300"/>
        </a:dk1>
        <a:lt1>
          <a:srgbClr val="FFFFFF"/>
        </a:lt1>
        <a:dk2>
          <a:srgbClr val="009900"/>
        </a:dk2>
        <a:lt2>
          <a:srgbClr val="FFFF00"/>
        </a:lt2>
        <a:accent1>
          <a:srgbClr val="CCCC00"/>
        </a:accent1>
        <a:accent2>
          <a:srgbClr val="999933"/>
        </a:accent2>
        <a:accent3>
          <a:srgbClr val="AACAAA"/>
        </a:accent3>
        <a:accent4>
          <a:srgbClr val="DADADA"/>
        </a:accent4>
        <a:accent5>
          <a:srgbClr val="E2E2AA"/>
        </a:accent5>
        <a:accent6>
          <a:srgbClr val="8A8A2D"/>
        </a:accent6>
        <a:hlink>
          <a:srgbClr val="9999FF"/>
        </a:hlink>
        <a:folHlink>
          <a:srgbClr val="00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Considerations in Pediatric Electrodiagnosis</Template>
  <TotalTime>5995</TotalTime>
  <Words>7187</Words>
  <Application>Microsoft Office PowerPoint</Application>
  <PresentationFormat>On-screen Show (4:3)</PresentationFormat>
  <Paragraphs>811</Paragraphs>
  <Slides>118</Slides>
  <Notes>1</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BLSTRIP</vt:lpstr>
      <vt:lpstr>Opiate Analgesics </vt:lpstr>
      <vt:lpstr>Opioid Misuse/ Abuse is a Major Public Health Problem </vt:lpstr>
      <vt:lpstr>In 2009, 14,800 People Died in the US from a Prescription Drug Overdose </vt:lpstr>
      <vt:lpstr>When Prescribing Opiates for Pain, Always Consider Risk Vs. Benefit Ratio</vt:lpstr>
      <vt:lpstr>Clinical Considerations when History Taking Before Prescribing Opiates </vt:lpstr>
      <vt:lpstr>Clinical Interview </vt:lpstr>
      <vt:lpstr>Physical Examination of the Pain Patient </vt:lpstr>
      <vt:lpstr>Assessment of the Pain Patient </vt:lpstr>
      <vt:lpstr>Assessment Risk of Abuse, Including Substance Abuse &amp; Psychiatric History </vt:lpstr>
      <vt:lpstr>Always Perform a Risk Assessment for Abuse &amp; Diversion  </vt:lpstr>
      <vt:lpstr>Always Perform A Risk Assessment – For Risk of Respiratory Arrest</vt:lpstr>
      <vt:lpstr>Opiate Induced Respiratory Arrest </vt:lpstr>
      <vt:lpstr>Opiate Tolerance </vt:lpstr>
      <vt:lpstr>Opioid Rotation</vt:lpstr>
      <vt:lpstr>Equianalgesic Dosing </vt:lpstr>
      <vt:lpstr>Examples of an EDT </vt:lpstr>
      <vt:lpstr>Calculating the Equianalgesic Dose </vt:lpstr>
      <vt:lpstr>Guidelines for Opiate Rotation</vt:lpstr>
      <vt:lpstr>Guidelines for Opiate Rotation to Methadone </vt:lpstr>
      <vt:lpstr>Breakthrough Pain </vt:lpstr>
      <vt:lpstr>Monitoring Programs are Based Upon Risk Assessment </vt:lpstr>
      <vt:lpstr>Aberrant Drug Behaviors </vt:lpstr>
      <vt:lpstr>Always Have a PPA </vt:lpstr>
      <vt:lpstr>Always Counsel Patients To :</vt:lpstr>
      <vt:lpstr>Prescription Drug Monitoring Programs (PDMP) </vt:lpstr>
      <vt:lpstr>Always Be Sure to Check the PDMP Website Prior to Prescribing Opiates !</vt:lpstr>
      <vt:lpstr>When to Consider a Trial of an Opioid </vt:lpstr>
      <vt:lpstr>Opium Poppies – Source of The Naturally Occurring Opiates, Morphine &amp; Codeine  </vt:lpstr>
      <vt:lpstr>Opiates- Receptors, Classes &amp; Selection of Opiates</vt:lpstr>
      <vt:lpstr>Locations of Opiate Receptors </vt:lpstr>
      <vt:lpstr>Opiate Receptors </vt:lpstr>
      <vt:lpstr>3 Kinds of Opiate Receptors </vt:lpstr>
      <vt:lpstr>How Opiate Receptors Work</vt:lpstr>
      <vt:lpstr>PowerPoint Presentation</vt:lpstr>
      <vt:lpstr>Opiate Agonist – Antagonists </vt:lpstr>
      <vt:lpstr>Opiate Partial Agonist Analgesics – Buprenorphine  </vt:lpstr>
      <vt:lpstr>Buprenorphine Transdermal System (BuTrans)</vt:lpstr>
      <vt:lpstr>BuTrans</vt:lpstr>
      <vt:lpstr>BuTrans </vt:lpstr>
      <vt:lpstr>BuTrans </vt:lpstr>
      <vt:lpstr>Opioid Antagonists </vt:lpstr>
      <vt:lpstr>Federal Controlled Substances Schedules </vt:lpstr>
      <vt:lpstr>PowerPoint Presentation</vt:lpstr>
      <vt:lpstr>Morphine </vt:lpstr>
      <vt:lpstr>Morphine : Equivalence Between IV/IM Vs. Oral Dosing </vt:lpstr>
      <vt:lpstr>Oral Morphine </vt:lpstr>
      <vt:lpstr>Morphine : Pharmacology</vt:lpstr>
      <vt:lpstr>Morphine Metabolites</vt:lpstr>
      <vt:lpstr>M3G</vt:lpstr>
      <vt:lpstr>M6G</vt:lpstr>
      <vt:lpstr>Metabolites &amp; Modes of Morphine Administration </vt:lpstr>
      <vt:lpstr>Glucuronides </vt:lpstr>
      <vt:lpstr>Precautions For Morphine Usage </vt:lpstr>
      <vt:lpstr>PowerPoint Presentation</vt:lpstr>
      <vt:lpstr>MS Contin </vt:lpstr>
      <vt:lpstr>PGP Inhibitors </vt:lpstr>
      <vt:lpstr>Morphine Sulfate ER Capsules (Kadian)</vt:lpstr>
      <vt:lpstr>Morphine Sulfate ER Capsules (Avinza)</vt:lpstr>
      <vt:lpstr>Morphine Sulfate ER - Naltrexone Tablets (Embeda)</vt:lpstr>
      <vt:lpstr>Codeine (Methylmorphine) </vt:lpstr>
      <vt:lpstr>Codeine </vt:lpstr>
      <vt:lpstr>PowerPoint Presentation</vt:lpstr>
      <vt:lpstr>Oxycodone </vt:lpstr>
      <vt:lpstr>Long Acting Oxycodone</vt:lpstr>
      <vt:lpstr>Oxycodone ER (Oxycontin)</vt:lpstr>
      <vt:lpstr>Metabolism of Oxycodone </vt:lpstr>
      <vt:lpstr>Oxycodone &amp; Cytochrome P450 2D6 </vt:lpstr>
      <vt:lpstr>PowerPoint Presentation</vt:lpstr>
      <vt:lpstr>Hydrocodone </vt:lpstr>
      <vt:lpstr>Hydromorphone</vt:lpstr>
      <vt:lpstr>Hydromorphone Immediate Release (Dilaudid)</vt:lpstr>
      <vt:lpstr>Hydromorphone Extended Release Tablets  (Exalgo)</vt:lpstr>
      <vt:lpstr>PowerPoint Presentation</vt:lpstr>
      <vt:lpstr>Tapentadol ER (Nucynta)</vt:lpstr>
      <vt:lpstr>Methadone </vt:lpstr>
      <vt:lpstr>Methadone for Analgesia</vt:lpstr>
      <vt:lpstr>Methadone </vt:lpstr>
      <vt:lpstr>Methadone </vt:lpstr>
      <vt:lpstr>Methadone</vt:lpstr>
      <vt:lpstr>Cardiotoxicity of Methadone </vt:lpstr>
      <vt:lpstr>Methadone Induced Respiratory Depression </vt:lpstr>
      <vt:lpstr>Methadone Drug Interactions</vt:lpstr>
      <vt:lpstr>Methadone in Pregnancy &amp; Lactation</vt:lpstr>
      <vt:lpstr>PowerPoint Presentation</vt:lpstr>
      <vt:lpstr>Fentanyl </vt:lpstr>
      <vt:lpstr>Precautions : Transdermal Fentanyl </vt:lpstr>
      <vt:lpstr>Fentanyl Patch </vt:lpstr>
      <vt:lpstr>Fentanyl Transdermal Patch</vt:lpstr>
      <vt:lpstr>Transdermal Fentanyl </vt:lpstr>
      <vt:lpstr>Precautions for Patients – Fentanyl Patch  </vt:lpstr>
      <vt:lpstr>Transmucosal Fentanyl </vt:lpstr>
      <vt:lpstr>Fentanyl Derivatives</vt:lpstr>
      <vt:lpstr>PowerPoint Presentation</vt:lpstr>
      <vt:lpstr>Propoxyphene </vt:lpstr>
      <vt:lpstr>Was Propoxyphene Safe &amp; Effective ?</vt:lpstr>
      <vt:lpstr>PowerPoint Presentation</vt:lpstr>
      <vt:lpstr>Tramadol</vt:lpstr>
      <vt:lpstr>Tramadol – Side Effects</vt:lpstr>
      <vt:lpstr>PowerPoint Presentation</vt:lpstr>
      <vt:lpstr>Oxymorphone </vt:lpstr>
      <vt:lpstr>Oxymorphone ER (Opana ER)</vt:lpstr>
      <vt:lpstr>Pentazocine </vt:lpstr>
      <vt:lpstr>Pentazocine </vt:lpstr>
      <vt:lpstr>Benefits of Talwin</vt:lpstr>
      <vt:lpstr>Pentazocine Drug Interactions</vt:lpstr>
      <vt:lpstr>PowerPoint Presentation</vt:lpstr>
      <vt:lpstr>Levorphanol </vt:lpstr>
      <vt:lpstr>A Drug Which You Should Not Use : Meperidine </vt:lpstr>
      <vt:lpstr>CYP3A4 Inducers Lower Drug Levels   </vt:lpstr>
      <vt:lpstr>CYP3A4 Inhibitors Listed Below Increase Drug Levels  </vt:lpstr>
      <vt:lpstr>CYP3A4 Inhibitors Increase Drug Levels  </vt:lpstr>
      <vt:lpstr>CYP3A4 Inhibitors Increase Drug Levels </vt:lpstr>
      <vt:lpstr>Equianalgesic Values of Short Acting Opioids - Equivalence to Morphine Sulfate 10 mg IV or 30 mg PO  </vt:lpstr>
      <vt:lpstr>Online Tools for Opiate Equianalgesic Dose Conversion </vt:lpstr>
      <vt:lpstr>Tips for Equianalgesic Dose Conversion </vt:lpstr>
      <vt:lpstr>General Warnings Regarding Prescribing Opiates </vt:lpstr>
      <vt:lpstr>Pre – Prescription Patient Assessment</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Opiate Analgesics</dc:title>
  <dc:creator>Suween</dc:creator>
  <cp:lastModifiedBy>admin</cp:lastModifiedBy>
  <cp:revision>417</cp:revision>
  <dcterms:created xsi:type="dcterms:W3CDTF">2014-12-03T02:00:45Z</dcterms:created>
  <dcterms:modified xsi:type="dcterms:W3CDTF">2014-12-03T22:39:27Z</dcterms:modified>
</cp:coreProperties>
</file>